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265" r:id="rId5"/>
    <p:sldId id="292" r:id="rId6"/>
    <p:sldId id="298" r:id="rId7"/>
    <p:sldId id="295" r:id="rId8"/>
    <p:sldId id="274" r:id="rId9"/>
    <p:sldId id="268" r:id="rId10"/>
    <p:sldId id="279" r:id="rId11"/>
    <p:sldId id="280" r:id="rId12"/>
    <p:sldId id="278" r:id="rId13"/>
    <p:sldId id="269" r:id="rId14"/>
    <p:sldId id="275" r:id="rId15"/>
    <p:sldId id="276" r:id="rId16"/>
    <p:sldId id="277" r:id="rId17"/>
    <p:sldId id="257" r:id="rId18"/>
    <p:sldId id="273" r:id="rId19"/>
    <p:sldId id="258" r:id="rId20"/>
    <p:sldId id="264" r:id="rId21"/>
    <p:sldId id="299" r:id="rId22"/>
    <p:sldId id="260" r:id="rId23"/>
    <p:sldId id="263" r:id="rId24"/>
    <p:sldId id="284" r:id="rId25"/>
    <p:sldId id="271" r:id="rId26"/>
    <p:sldId id="270" r:id="rId27"/>
    <p:sldId id="272" r:id="rId28"/>
    <p:sldId id="283" r:id="rId29"/>
    <p:sldId id="285" r:id="rId30"/>
    <p:sldId id="287" r:id="rId31"/>
    <p:sldId id="288" r:id="rId32"/>
    <p:sldId id="286" r:id="rId33"/>
    <p:sldId id="297" r:id="rId34"/>
    <p:sldId id="289" r:id="rId35"/>
    <p:sldId id="296" r:id="rId36"/>
    <p:sldId id="30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970F070B-B6DE-4165-A795-F92A6FA36CEE}">
          <p14:sldIdLst>
            <p14:sldId id="265"/>
            <p14:sldId id="292"/>
            <p14:sldId id="298"/>
            <p14:sldId id="295"/>
            <p14:sldId id="274"/>
          </p14:sldIdLst>
        </p14:section>
        <p14:section name="Ponto de Partida (Projetos)" id="{643E119A-77AC-4E26-99D8-26FE58D677AF}">
          <p14:sldIdLst>
            <p14:sldId id="268"/>
            <p14:sldId id="279"/>
            <p14:sldId id="280"/>
            <p14:sldId id="278"/>
          </p14:sldIdLst>
        </p14:section>
        <p14:section name="Desenvolvimento (Back-end)" id="{9919825E-C452-47A1-B833-4326505C9E78}">
          <p14:sldIdLst>
            <p14:sldId id="269"/>
            <p14:sldId id="275"/>
            <p14:sldId id="276"/>
            <p14:sldId id="277"/>
          </p14:sldIdLst>
        </p14:section>
        <p14:section name="Sistema Supervisório (Front-end)" id="{3B0E9F60-2A92-4D66-8B56-5F1674D10538}">
          <p14:sldIdLst>
            <p14:sldId id="257"/>
            <p14:sldId id="273"/>
            <p14:sldId id="258"/>
            <p14:sldId id="264"/>
            <p14:sldId id="299"/>
            <p14:sldId id="260"/>
            <p14:sldId id="263"/>
          </p14:sldIdLst>
        </p14:section>
        <p14:section name="Banco de dados" id="{BC622970-CFB7-4B80-B425-C571158C406D}">
          <p14:sldIdLst>
            <p14:sldId id="284"/>
            <p14:sldId id="271"/>
            <p14:sldId id="270"/>
            <p14:sldId id="272"/>
            <p14:sldId id="283"/>
          </p14:sldIdLst>
        </p14:section>
        <p14:section name="Infraestrutura" id="{184CCE87-9D9A-4773-B97E-74BADAD47093}">
          <p14:sldIdLst>
            <p14:sldId id="285"/>
            <p14:sldId id="287"/>
            <p14:sldId id="288"/>
            <p14:sldId id="286"/>
          </p14:sldIdLst>
        </p14:section>
        <p14:section name="Conclusão" id="{7C7F26B7-77C2-4515-B589-45D040EE78AB}">
          <p14:sldIdLst>
            <p14:sldId id="297"/>
            <p14:sldId id="289"/>
            <p14:sldId id="296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4C67"/>
    <a:srgbClr val="222222"/>
    <a:srgbClr val="666666"/>
    <a:srgbClr val="FF96A1"/>
    <a:srgbClr val="E7E7E7"/>
    <a:srgbClr val="F9F9F9"/>
    <a:srgbClr val="FFFFFF"/>
    <a:srgbClr val="F1F2F3"/>
    <a:srgbClr val="FEFEFE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3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Cunha" userId="0d87cc9fddacd377" providerId="LiveId" clId="{B32E7AC7-519E-45B7-92C8-C913B7B2669E}"/>
    <pc:docChg chg="delSld modSection">
      <pc:chgData name="Guilherme Cunha" userId="0d87cc9fddacd377" providerId="LiveId" clId="{B32E7AC7-519E-45B7-92C8-C913B7B2669E}" dt="2021-07-20T18:52:35.894" v="2" actId="47"/>
      <pc:docMkLst>
        <pc:docMk/>
      </pc:docMkLst>
      <pc:sldChg chg="del">
        <pc:chgData name="Guilherme Cunha" userId="0d87cc9fddacd377" providerId="LiveId" clId="{B32E7AC7-519E-45B7-92C8-C913B7B2669E}" dt="2021-07-20T18:52:35.894" v="2" actId="47"/>
        <pc:sldMkLst>
          <pc:docMk/>
          <pc:sldMk cId="3259131751" sldId="291"/>
        </pc:sldMkLst>
      </pc:sldChg>
      <pc:sldChg chg="del">
        <pc:chgData name="Guilherme Cunha" userId="0d87cc9fddacd377" providerId="LiveId" clId="{B32E7AC7-519E-45B7-92C8-C913B7B2669E}" dt="2021-07-20T18:52:27.109" v="0" actId="47"/>
        <pc:sldMkLst>
          <pc:docMk/>
          <pc:sldMk cId="3528996287" sldId="300"/>
        </pc:sldMkLst>
      </pc:sldChg>
      <pc:sldChg chg="del">
        <pc:chgData name="Guilherme Cunha" userId="0d87cc9fddacd377" providerId="LiveId" clId="{B32E7AC7-519E-45B7-92C8-C913B7B2669E}" dt="2021-07-20T18:52:30.487" v="1" actId="47"/>
        <pc:sldMkLst>
          <pc:docMk/>
          <pc:sldMk cId="2196302481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69AA0-9797-4335-A65C-F2CA7BD52DEB}" type="datetimeFigureOut">
              <a:rPr lang="en-US" smtClean="0"/>
              <a:t>7/20/2021</a:t>
            </a:fld>
            <a:endParaRPr lang="en-US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B53FE-80AC-4863-A64B-04F25A3D8FA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6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53FE-80AC-4863-A64B-04F25A3D8FA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1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53FE-80AC-4863-A64B-04F25A3D8FA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54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53FE-80AC-4863-A64B-04F25A3D8FA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BD0A1-C49E-44F5-8DA9-063076801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67693A-56E7-4F5B-9B3E-794A3306C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EC1B98-CD70-42C5-8A5B-B7CB9C50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AEBC89-3487-4429-939D-93907257A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BF2C97-9C17-4215-A5EA-AF4D02CE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881606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FAE4C-A8D4-4B2F-83B3-DC68EE25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3134B9-CEC7-4730-B910-0384CFEAC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0275E-36C5-4EA2-A022-1F53E26E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0AA79-C7C5-48E8-82C9-6804E44D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74F6D4-4BA6-41D9-AB7B-500D461D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656971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5475A7-EEA7-4004-8059-EDCE21F2F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0E688-A438-4372-8C9B-CE309150D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63B45D-D6B4-4F0E-9ADF-F34D9F58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BA7202-B495-4C3A-AD1B-2350F244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C9518B-0A9C-42F2-8DDB-E43252CC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8695288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05F22-A6AE-40F0-BA13-9C05E500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CF95F1-49A1-4F7D-AADE-39C3E457F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43088F-ECAB-420E-BA51-777F8B6F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D7B7F-A062-4276-958E-49432F87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20C1C4-F9B5-49CA-8C96-9836B8ED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8258523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3A1DF-4821-40F7-83DE-E1BB8577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1CD67C-6C11-4778-A6E5-97C394080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CF3AA2-08EE-4D0A-B8A5-0014450D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4AA938-0562-4A98-BB64-C85D8C92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0D3C7F-D0D0-4C3D-91B7-F9A9A157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017133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361A3-5669-4826-84F1-5849AA0A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BF4BC-4F22-408B-B140-DCC3D9606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7D6FE6-EC8A-42D6-886D-62EAAC857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6477E1-8BB0-4C5D-8935-E8500E855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B6D2F86-F684-4309-A44C-21325B34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A89C69-CB65-4161-B9B5-72A3CCF6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259230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C6959-570B-4FA6-B59D-EA378BE8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639686-43A2-4D46-A296-495DFB57D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4846B-5961-40F7-8915-58E7952DC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B08F65-3CBD-4C9F-A1A5-FB3A294FC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7F9494C-EA7E-486E-AC93-B5F190986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EDDA31-8C05-4A08-A122-B8898F86E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5C0C49D-67E4-4ED1-A57A-1A189250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B2BCC11-F1D7-4D9D-BE21-80BF5017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7208343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A6051-9366-40FF-AA77-BBD54E77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D2E77-8D7A-4681-80F4-3F6591C1E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8D5692-22EC-47B9-B292-30F7986D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2A5FF1-34EC-4E57-AF4A-82485B71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6898770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8E396BA-33D2-4FE0-890A-17D9C481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2B85E9-E911-4143-B247-4D284B8D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0A0518-D4C8-40BA-BB0D-936059DD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9921379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82D56-49FF-46D8-979E-2CACA5B4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BAA1E3-6993-4642-AE9A-44DBDA5DD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3E7EE4-ABE9-4BFD-BA9A-A11DF6426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B7B778-D16D-4A89-B462-BDA4377E1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8642C8-1B74-4A0A-B812-E0626156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A41245-C57A-4D03-B2FB-4BD68D4D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925357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B4740-BB52-4264-BB21-D56646A1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65B866C-F766-40C5-BC77-044E7FCC6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D407EC-6F8F-4CE9-8AFD-192DDBC6D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D686D5-9AE8-43BF-8312-A08359EF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372CDD-5E0E-40E4-97FC-B0D7A8EF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15371D-AA67-4086-97FE-F062446D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38009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554405A-58FA-4DFC-AD62-B1A75F49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BB419A-685B-4D80-A8A7-E608D4DCA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ADFD96-9A1C-497E-BDAE-E7CB6872D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DA21A-ACD9-46AA-BF3A-034406D388AC}" type="datetimeFigureOut">
              <a:rPr lang="pt-BR" smtClean="0"/>
              <a:t>20/07/2021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EABB09-3C61-4DD7-9EFC-2A8A4CDD2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D27B8B-9601-42AD-B04A-3C542B887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B6B84-DC6A-47D6-98FB-E6B5B38BAF5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74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oorodr" TargetMode="External"/><Relationship Id="rId13" Type="http://schemas.openxmlformats.org/officeDocument/2006/relationships/hyperlink" Target="https://github.com/Henrique1204" TargetMode="External"/><Relationship Id="rId18" Type="http://schemas.openxmlformats.org/officeDocument/2006/relationships/hyperlink" Target="https://github.com/agatha-juh" TargetMode="External"/><Relationship Id="rId3" Type="http://schemas.openxmlformats.org/officeDocument/2006/relationships/hyperlink" Target="https://github.com/vidal987" TargetMode="External"/><Relationship Id="rId7" Type="http://schemas.openxmlformats.org/officeDocument/2006/relationships/hyperlink" Target="https://github.com/firgo12" TargetMode="External"/><Relationship Id="rId12" Type="http://schemas.openxmlformats.org/officeDocument/2006/relationships/hyperlink" Target="https://github.com/netto003" TargetMode="External"/><Relationship Id="rId17" Type="http://schemas.openxmlformats.org/officeDocument/2006/relationships/hyperlink" Target="https://github.com/gkslima" TargetMode="External"/><Relationship Id="rId2" Type="http://schemas.openxmlformats.org/officeDocument/2006/relationships/hyperlink" Target="https://github.com/nicosilva23" TargetMode="External"/><Relationship Id="rId16" Type="http://schemas.openxmlformats.org/officeDocument/2006/relationships/hyperlink" Target="https://github.com/LuanTavares13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uTalDoTheo" TargetMode="External"/><Relationship Id="rId11" Type="http://schemas.openxmlformats.org/officeDocument/2006/relationships/hyperlink" Target="https://github.com/Mmotta18" TargetMode="External"/><Relationship Id="rId5" Type="http://schemas.openxmlformats.org/officeDocument/2006/relationships/hyperlink" Target="https://github.com/obragaa" TargetMode="External"/><Relationship Id="rId15" Type="http://schemas.openxmlformats.org/officeDocument/2006/relationships/hyperlink" Target="https://github.com/JoseCarlos69" TargetMode="External"/><Relationship Id="rId10" Type="http://schemas.openxmlformats.org/officeDocument/2006/relationships/hyperlink" Target="https://github.com/SuperNicolau123" TargetMode="External"/><Relationship Id="rId4" Type="http://schemas.openxmlformats.org/officeDocument/2006/relationships/hyperlink" Target="https://github.com/denison3965" TargetMode="External"/><Relationship Id="rId9" Type="http://schemas.openxmlformats.org/officeDocument/2006/relationships/hyperlink" Target="https://github.com/Victor846" TargetMode="External"/><Relationship Id="rId14" Type="http://schemas.openxmlformats.org/officeDocument/2006/relationships/hyperlink" Target="http://www.github.com/ramos-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uanVAF" TargetMode="External"/><Relationship Id="rId3" Type="http://schemas.openxmlformats.org/officeDocument/2006/relationships/hyperlink" Target="https://github.com/RachMor" TargetMode="External"/><Relationship Id="rId7" Type="http://schemas.openxmlformats.org/officeDocument/2006/relationships/hyperlink" Target="https://github.com/Juneor93" TargetMode="External"/><Relationship Id="rId12" Type="http://schemas.openxmlformats.org/officeDocument/2006/relationships/hyperlink" Target="https://github.com/Vicente1507" TargetMode="External"/><Relationship Id="rId2" Type="http://schemas.openxmlformats.org/officeDocument/2006/relationships/hyperlink" Target="https://github.com/JasonVolne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Luiz-Oliveiralab" TargetMode="External"/><Relationship Id="rId11" Type="http://schemas.openxmlformats.org/officeDocument/2006/relationships/hyperlink" Target="https://github.com/mauricio383" TargetMode="External"/><Relationship Id="rId5" Type="http://schemas.openxmlformats.org/officeDocument/2006/relationships/hyperlink" Target="https://github.com/Thekid666" TargetMode="External"/><Relationship Id="rId10" Type="http://schemas.openxmlformats.org/officeDocument/2006/relationships/hyperlink" Target="https://github.com/Igor-Aldivan77" TargetMode="External"/><Relationship Id="rId4" Type="http://schemas.openxmlformats.org/officeDocument/2006/relationships/hyperlink" Target="https://github.com/Ana204" TargetMode="External"/><Relationship Id="rId9" Type="http://schemas.openxmlformats.org/officeDocument/2006/relationships/hyperlink" Target="https://github.com/caiodaniel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7D021A8F-2724-485F-A84C-5A0968928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pic>
        <p:nvPicPr>
          <p:cNvPr id="1026" name="Picture 2" descr="Logo SENAI">
            <a:extLst>
              <a:ext uri="{FF2B5EF4-FFF2-40B4-BE49-F238E27FC236}">
                <a16:creationId xmlns:a16="http://schemas.microsoft.com/office/drawing/2014/main" id="{11D6E6CE-3F6B-4D28-93AE-E24E51D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" y="230398"/>
            <a:ext cx="3565451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C5E2B8-1C60-4FD7-851E-8C880E559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539" y="1794751"/>
            <a:ext cx="11248008" cy="1634247"/>
          </a:xfrm>
          <a:noFill/>
          <a:ln w="25400" cap="rnd">
            <a:noFill/>
          </a:ln>
          <a:effectLst/>
        </p:spPr>
        <p:txBody>
          <a:bodyPr>
            <a:normAutofit fontScale="90000"/>
          </a:bodyPr>
          <a:lstStyle/>
          <a:p>
            <a:r>
              <a:rPr lang="pt-BR" sz="53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PROJETO FINAL</a:t>
            </a:r>
            <a:br>
              <a:rPr lang="pt-BR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</a:br>
            <a:r>
              <a:rPr lang="pt-BR" sz="40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CURSO TÉCNICO DE DESENVOLVIMENTO DE SISTEMAS</a:t>
            </a:r>
            <a:endParaRPr lang="pt-BR" sz="4400" b="1" dirty="0">
              <a:solidFill>
                <a:srgbClr val="F74C67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4CAEBC9-C2AE-40A4-A0F3-FA3B08EE1FD2}"/>
              </a:ext>
            </a:extLst>
          </p:cNvPr>
          <p:cNvSpPr txBox="1"/>
          <p:nvPr/>
        </p:nvSpPr>
        <p:spPr>
          <a:xfrm>
            <a:off x="3280559" y="3784517"/>
            <a:ext cx="5769967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AGV + Sistema Supervisório</a:t>
            </a:r>
          </a:p>
        </p:txBody>
      </p:sp>
    </p:spTree>
    <p:extLst>
      <p:ext uri="{BB962C8B-B14F-4D97-AF65-F5344CB8AC3E}">
        <p14:creationId xmlns:p14="http://schemas.microsoft.com/office/powerpoint/2010/main" val="271186230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7D021A8F-2724-485F-A84C-5A0968928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pic>
        <p:nvPicPr>
          <p:cNvPr id="1026" name="Picture 2" descr="Logo SENAI">
            <a:extLst>
              <a:ext uri="{FF2B5EF4-FFF2-40B4-BE49-F238E27FC236}">
                <a16:creationId xmlns:a16="http://schemas.microsoft.com/office/drawing/2014/main" id="{11D6E6CE-3F6B-4D28-93AE-E24E51D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" y="230398"/>
            <a:ext cx="3565451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C5E2B8-1C60-4FD7-851E-8C880E559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613" y="2574524"/>
            <a:ext cx="10466773" cy="854474"/>
          </a:xfrm>
          <a:noFill/>
          <a:ln w="25400" cap="rnd">
            <a:noFill/>
          </a:ln>
          <a:effectLst/>
        </p:spPr>
        <p:txBody>
          <a:bodyPr>
            <a:normAutofit/>
          </a:bodyPr>
          <a:lstStyle/>
          <a:p>
            <a:r>
              <a:rPr lang="pt-BR" sz="48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DESENVOLVIMENTO</a:t>
            </a:r>
            <a:endParaRPr lang="pt-BR" sz="4800" b="1" dirty="0">
              <a:solidFill>
                <a:srgbClr val="F74C67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4641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94F6E7D-94B8-4F39-AC21-9AC7F03A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29FF19-5B7A-4567-90E8-B872829728FE}"/>
              </a:ext>
            </a:extLst>
          </p:cNvPr>
          <p:cNvSpPr txBox="1"/>
          <p:nvPr/>
        </p:nvSpPr>
        <p:spPr>
          <a:xfrm>
            <a:off x="1654853" y="3146391"/>
            <a:ext cx="428874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F74C6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Arduíno</a:t>
            </a:r>
            <a:r>
              <a:rPr lang="en-US" sz="200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uma placa de prototipagem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eletrônica de código aberto.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A09407-A638-4153-8500-BE88CB3B4348}"/>
              </a:ext>
            </a:extLst>
          </p:cNvPr>
          <p:cNvSpPr txBox="1"/>
          <p:nvPr/>
        </p:nvSpPr>
        <p:spPr>
          <a:xfrm>
            <a:off x="4921053" y="761045"/>
            <a:ext cx="2349894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Arduíno</a:t>
            </a:r>
            <a:endParaRPr lang="en-US" sz="28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0DB4235-4FAF-49A6-9FF9-C87AB67BAC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Imagem 4" descr="Circuito eletrônico com números&#10;&#10;Descrição gerada automaticamente">
            <a:extLst>
              <a:ext uri="{FF2B5EF4-FFF2-40B4-BE49-F238E27FC236}">
                <a16:creationId xmlns:a16="http://schemas.microsoft.com/office/drawing/2014/main" id="{8370B0FD-16D5-43C0-8890-EE61238AE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50" b="21128"/>
          <a:stretch/>
        </p:blipFill>
        <p:spPr>
          <a:xfrm>
            <a:off x="6713092" y="2532104"/>
            <a:ext cx="4042111" cy="2317011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76F78314-E90F-41E8-8E3C-C865E9C671B9}"/>
              </a:ext>
            </a:extLst>
          </p:cNvPr>
          <p:cNvSpPr txBox="1">
            <a:spLocks/>
          </p:cNvSpPr>
          <p:nvPr/>
        </p:nvSpPr>
        <p:spPr>
          <a:xfrm>
            <a:off x="10178321" y="366917"/>
            <a:ext cx="2013680" cy="4756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COMPONENTES</a:t>
            </a:r>
          </a:p>
        </p:txBody>
      </p:sp>
    </p:spTree>
    <p:extLst>
      <p:ext uri="{BB962C8B-B14F-4D97-AF65-F5344CB8AC3E}">
        <p14:creationId xmlns:p14="http://schemas.microsoft.com/office/powerpoint/2010/main" val="326271311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94F6E7D-94B8-4F39-AC21-9AC7F03A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29FF19-5B7A-4567-90E8-B872829728FE}"/>
              </a:ext>
            </a:extLst>
          </p:cNvPr>
          <p:cNvSpPr txBox="1"/>
          <p:nvPr/>
        </p:nvSpPr>
        <p:spPr>
          <a:xfrm>
            <a:off x="1611395" y="2919680"/>
            <a:ext cx="463700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en-US" sz="2000" b="1" i="0" dirty="0">
                <a:solidFill>
                  <a:srgbClr val="F74C6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microcontrolador ESP8266 </a:t>
            </a:r>
            <a:r>
              <a:rPr lang="en-US" sz="200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um chip desenvolvido pela empresa chinesa Espressif</a:t>
            </a:r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 foi utilizado por possuir wi-fi integrado.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A09407-A638-4153-8500-BE88CB3B4348}"/>
              </a:ext>
            </a:extLst>
          </p:cNvPr>
          <p:cNvSpPr txBox="1"/>
          <p:nvPr/>
        </p:nvSpPr>
        <p:spPr>
          <a:xfrm>
            <a:off x="4991007" y="787028"/>
            <a:ext cx="2514785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ESP8266</a:t>
            </a:r>
            <a:endParaRPr lang="en-US" sz="36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0DB4235-4FAF-49A6-9FF9-C87AB67BAC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Imagem 4">
            <a:extLst>
              <a:ext uri="{FF2B5EF4-FFF2-40B4-BE49-F238E27FC236}">
                <a16:creationId xmlns:a16="http://schemas.microsoft.com/office/drawing/2014/main" id="{80F05951-C341-48CD-81A2-60376AD8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10" y="2116849"/>
            <a:ext cx="4637005" cy="3366592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2BC7DF3B-802E-4EE5-ADD5-8A11619603DF}"/>
              </a:ext>
            </a:extLst>
          </p:cNvPr>
          <p:cNvSpPr txBox="1">
            <a:spLocks/>
          </p:cNvSpPr>
          <p:nvPr/>
        </p:nvSpPr>
        <p:spPr>
          <a:xfrm>
            <a:off x="10178321" y="366917"/>
            <a:ext cx="2013680" cy="4756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COMPONENTES</a:t>
            </a:r>
          </a:p>
        </p:txBody>
      </p:sp>
    </p:spTree>
    <p:extLst>
      <p:ext uri="{BB962C8B-B14F-4D97-AF65-F5344CB8AC3E}">
        <p14:creationId xmlns:p14="http://schemas.microsoft.com/office/powerpoint/2010/main" val="75950300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94F6E7D-94B8-4F39-AC21-9AC7F03A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7A09407-A638-4153-8500-BE88CB3B4348}"/>
              </a:ext>
            </a:extLst>
          </p:cNvPr>
          <p:cNvSpPr txBox="1"/>
          <p:nvPr/>
        </p:nvSpPr>
        <p:spPr>
          <a:xfrm>
            <a:off x="4410102" y="746903"/>
            <a:ext cx="3676595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Diagrama do Robô</a:t>
            </a:r>
            <a:endParaRPr lang="en-US" sz="36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0DB4235-4FAF-49A6-9FF9-C87AB67BAC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Imagem 7" descr="Circuito eletrônico azul&#10;&#10;Descrição gerada automaticamente">
            <a:extLst>
              <a:ext uri="{FF2B5EF4-FFF2-40B4-BE49-F238E27FC236}">
                <a16:creationId xmlns:a16="http://schemas.microsoft.com/office/drawing/2014/main" id="{518759B5-8C54-4E59-801F-D4912966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48" y="2536594"/>
            <a:ext cx="1834462" cy="1835728"/>
          </a:xfrm>
          <a:prstGeom prst="rect">
            <a:avLst/>
          </a:prstGeom>
        </p:spPr>
      </p:pic>
      <p:pic>
        <p:nvPicPr>
          <p:cNvPr id="10" name="Imagem 41" descr="Circuito eletrônico aberto&#10;&#10;Descrição gerada automaticamente">
            <a:extLst>
              <a:ext uri="{FF2B5EF4-FFF2-40B4-BE49-F238E27FC236}">
                <a16:creationId xmlns:a16="http://schemas.microsoft.com/office/drawing/2014/main" id="{9C6CDB49-2F2F-4DCE-8650-12D8F756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39948" y="2694323"/>
            <a:ext cx="1459227" cy="1469354"/>
          </a:xfrm>
          <a:prstGeom prst="rect">
            <a:avLst/>
          </a:prstGeom>
        </p:spPr>
      </p:pic>
      <p:pic>
        <p:nvPicPr>
          <p:cNvPr id="12" name="Imagem 42">
            <a:extLst>
              <a:ext uri="{FF2B5EF4-FFF2-40B4-BE49-F238E27FC236}">
                <a16:creationId xmlns:a16="http://schemas.microsoft.com/office/drawing/2014/main" id="{5B19D0A6-EB09-4891-9D16-4B8438C67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571" y="1311679"/>
            <a:ext cx="1470744" cy="1469977"/>
          </a:xfrm>
          <a:prstGeom prst="rect">
            <a:avLst/>
          </a:prstGeom>
        </p:spPr>
      </p:pic>
      <p:pic>
        <p:nvPicPr>
          <p:cNvPr id="24" name="Imagem 61">
            <a:extLst>
              <a:ext uri="{FF2B5EF4-FFF2-40B4-BE49-F238E27FC236}">
                <a16:creationId xmlns:a16="http://schemas.microsoft.com/office/drawing/2014/main" id="{CFA82C98-6FDC-4E6E-A2EA-61447B54B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141" y="4534983"/>
            <a:ext cx="1470744" cy="989211"/>
          </a:xfrm>
          <a:prstGeom prst="rect">
            <a:avLst/>
          </a:prstGeom>
        </p:spPr>
      </p:pic>
      <p:pic>
        <p:nvPicPr>
          <p:cNvPr id="28" name="Imagem 43" descr="Microfone visto de perto&#10;&#10;Descrição gerada automaticamente">
            <a:extLst>
              <a:ext uri="{FF2B5EF4-FFF2-40B4-BE49-F238E27FC236}">
                <a16:creationId xmlns:a16="http://schemas.microsoft.com/office/drawing/2014/main" id="{E9F9724C-F0A6-4882-BC33-4EF97A4D8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3608" y="4801723"/>
            <a:ext cx="1337280" cy="1309335"/>
          </a:xfrm>
          <a:prstGeom prst="rect">
            <a:avLst/>
          </a:prstGeom>
        </p:spPr>
      </p:pic>
      <p:pic>
        <p:nvPicPr>
          <p:cNvPr id="29" name="Imagem 61">
            <a:extLst>
              <a:ext uri="{FF2B5EF4-FFF2-40B4-BE49-F238E27FC236}">
                <a16:creationId xmlns:a16="http://schemas.microsoft.com/office/drawing/2014/main" id="{93DA4F55-BEE2-4CE5-8DD6-1AD151496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0524" y="4534984"/>
            <a:ext cx="1469353" cy="98827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09E8FC8-5DF4-4DCC-B78A-1EB5572DE1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6697" y="2720067"/>
            <a:ext cx="3421965" cy="1777598"/>
          </a:xfrm>
          <a:prstGeom prst="rect">
            <a:avLst/>
          </a:prstGeom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31" name="Imagem 43" descr="Microfone visto de perto&#10;&#10;Descrição gerada automaticamente">
            <a:extLst>
              <a:ext uri="{FF2B5EF4-FFF2-40B4-BE49-F238E27FC236}">
                <a16:creationId xmlns:a16="http://schemas.microsoft.com/office/drawing/2014/main" id="{0757D246-A530-4E30-ACF4-6963F359A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724" y="3667788"/>
            <a:ext cx="1337280" cy="1309335"/>
          </a:xfrm>
          <a:prstGeom prst="rect">
            <a:avLst/>
          </a:prstGeom>
        </p:spPr>
      </p:pic>
      <p:pic>
        <p:nvPicPr>
          <p:cNvPr id="32" name="Imagem 43" descr="Microfone visto de perto&#10;&#10;Descrição gerada automaticamente">
            <a:extLst>
              <a:ext uri="{FF2B5EF4-FFF2-40B4-BE49-F238E27FC236}">
                <a16:creationId xmlns:a16="http://schemas.microsoft.com/office/drawing/2014/main" id="{AFED4DA3-A046-4363-9F89-8FEEF8E03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252" y="2439076"/>
            <a:ext cx="1337280" cy="1309335"/>
          </a:xfrm>
          <a:prstGeom prst="rect">
            <a:avLst/>
          </a:prstGeom>
        </p:spPr>
      </p:pic>
      <p:sp>
        <p:nvSpPr>
          <p:cNvPr id="83" name="Título 2">
            <a:extLst>
              <a:ext uri="{FF2B5EF4-FFF2-40B4-BE49-F238E27FC236}">
                <a16:creationId xmlns:a16="http://schemas.microsoft.com/office/drawing/2014/main" id="{638F7078-A89A-4531-B1C0-97DB377CB3D0}"/>
              </a:ext>
            </a:extLst>
          </p:cNvPr>
          <p:cNvSpPr txBox="1">
            <a:spLocks/>
          </p:cNvSpPr>
          <p:nvPr/>
        </p:nvSpPr>
        <p:spPr>
          <a:xfrm>
            <a:off x="10178321" y="366917"/>
            <a:ext cx="2013680" cy="4756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COMPONENTES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CD894778-EA57-4595-B7B0-FC540D3B709C}"/>
              </a:ext>
            </a:extLst>
          </p:cNvPr>
          <p:cNvSpPr txBox="1"/>
          <p:nvPr/>
        </p:nvSpPr>
        <p:spPr>
          <a:xfrm>
            <a:off x="3980531" y="5780880"/>
            <a:ext cx="206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Controladores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B70FB1C1-6921-4CB5-A326-618FCAD2B30F}"/>
              </a:ext>
            </a:extLst>
          </p:cNvPr>
          <p:cNvSpPr txBox="1"/>
          <p:nvPr/>
        </p:nvSpPr>
        <p:spPr>
          <a:xfrm>
            <a:off x="4410102" y="2439076"/>
            <a:ext cx="1201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Arduino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FBEB9682-CA3F-44E2-A3F1-EF6C15CE7FEE}"/>
              </a:ext>
            </a:extLst>
          </p:cNvPr>
          <p:cNvSpPr txBox="1"/>
          <p:nvPr/>
        </p:nvSpPr>
        <p:spPr>
          <a:xfrm>
            <a:off x="1773607" y="1167290"/>
            <a:ext cx="133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Sensores</a:t>
            </a:r>
          </a:p>
        </p:txBody>
      </p: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id="{66E409CC-36BC-4E98-8EA0-75DED64435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42315" y="2046668"/>
            <a:ext cx="991533" cy="1407790"/>
          </a:xfrm>
          <a:prstGeom prst="line">
            <a:avLst/>
          </a:prstGeom>
          <a:ln w="381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6DDC215E-6E5C-4DF0-A6DB-68DB445D5665}"/>
              </a:ext>
            </a:extLst>
          </p:cNvPr>
          <p:cNvCxnSpPr>
            <a:cxnSpLocks/>
            <a:stCxn id="32" idx="3"/>
            <a:endCxn id="9" idx="1"/>
          </p:cNvCxnSpPr>
          <p:nvPr/>
        </p:nvCxnSpPr>
        <p:spPr>
          <a:xfrm>
            <a:off x="3076532" y="3093744"/>
            <a:ext cx="957316" cy="360714"/>
          </a:xfrm>
          <a:prstGeom prst="line">
            <a:avLst/>
          </a:prstGeom>
          <a:ln w="381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40EA6734-291F-4A3A-9FCD-D76F9603877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089004" y="3454458"/>
            <a:ext cx="944844" cy="867997"/>
          </a:xfrm>
          <a:prstGeom prst="line">
            <a:avLst/>
          </a:prstGeom>
          <a:ln w="381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64DFA045-3E4F-403E-A005-4A1F16C8FAF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101476" y="3454458"/>
            <a:ext cx="932372" cy="2001932"/>
          </a:xfrm>
          <a:prstGeom prst="line">
            <a:avLst/>
          </a:prstGeom>
          <a:ln w="381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2AB28A32-FDC3-4AAD-9962-369123B05256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355201" y="4134874"/>
            <a:ext cx="595878" cy="400110"/>
          </a:xfrm>
          <a:prstGeom prst="line">
            <a:avLst/>
          </a:prstGeom>
          <a:ln w="381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8274088B-725F-4A06-B4BB-BE86625D4685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951079" y="4134874"/>
            <a:ext cx="648434" cy="400109"/>
          </a:xfrm>
          <a:prstGeom prst="line">
            <a:avLst/>
          </a:prstGeom>
          <a:ln w="381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2ADA6FCB-78FF-4FCF-BC4D-ED94392C463E}"/>
              </a:ext>
            </a:extLst>
          </p:cNvPr>
          <p:cNvCxnSpPr>
            <a:cxnSpLocks/>
          </p:cNvCxnSpPr>
          <p:nvPr/>
        </p:nvCxnSpPr>
        <p:spPr>
          <a:xfrm flipH="1">
            <a:off x="5943601" y="3429000"/>
            <a:ext cx="647699" cy="1"/>
          </a:xfrm>
          <a:prstGeom prst="line">
            <a:avLst/>
          </a:prstGeom>
          <a:ln w="381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AE79DBC2-85CE-4AEC-BDCE-0FC3EBF2BE2A}"/>
              </a:ext>
            </a:extLst>
          </p:cNvPr>
          <p:cNvCxnSpPr>
            <a:cxnSpLocks/>
          </p:cNvCxnSpPr>
          <p:nvPr/>
        </p:nvCxnSpPr>
        <p:spPr>
          <a:xfrm flipH="1">
            <a:off x="7403360" y="3435351"/>
            <a:ext cx="584940" cy="0"/>
          </a:xfrm>
          <a:prstGeom prst="line">
            <a:avLst/>
          </a:prstGeom>
          <a:ln w="381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F35A1194-C437-4738-B3F1-417021E4D832}"/>
              </a:ext>
            </a:extLst>
          </p:cNvPr>
          <p:cNvSpPr txBox="1"/>
          <p:nvPr/>
        </p:nvSpPr>
        <p:spPr>
          <a:xfrm>
            <a:off x="6495311" y="2392215"/>
            <a:ext cx="1201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ESP8266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0F2DFB79-8477-431D-BB69-F9DD949FE1FC}"/>
              </a:ext>
            </a:extLst>
          </p:cNvPr>
          <p:cNvSpPr txBox="1"/>
          <p:nvPr/>
        </p:nvSpPr>
        <p:spPr>
          <a:xfrm>
            <a:off x="8474110" y="4829066"/>
            <a:ext cx="2823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 Supervisório</a:t>
            </a:r>
          </a:p>
        </p:txBody>
      </p:sp>
      <p:sp>
        <p:nvSpPr>
          <p:cNvPr id="153" name="Elipse 152">
            <a:extLst>
              <a:ext uri="{FF2B5EF4-FFF2-40B4-BE49-F238E27FC236}">
                <a16:creationId xmlns:a16="http://schemas.microsoft.com/office/drawing/2014/main" id="{4DEB8215-CCFE-4F20-B091-C409495DE5B0}"/>
              </a:ext>
            </a:extLst>
          </p:cNvPr>
          <p:cNvSpPr/>
          <p:nvPr/>
        </p:nvSpPr>
        <p:spPr>
          <a:xfrm>
            <a:off x="3912134" y="3361536"/>
            <a:ext cx="175295" cy="190440"/>
          </a:xfrm>
          <a:prstGeom prst="ellipse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6AC2A062-BB21-4032-890F-66C2D70BB59B}"/>
              </a:ext>
            </a:extLst>
          </p:cNvPr>
          <p:cNvSpPr/>
          <p:nvPr/>
        </p:nvSpPr>
        <p:spPr>
          <a:xfrm>
            <a:off x="4862268" y="4031381"/>
            <a:ext cx="175295" cy="190440"/>
          </a:xfrm>
          <a:prstGeom prst="ellipse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5" name="Elipse 154">
            <a:extLst>
              <a:ext uri="{FF2B5EF4-FFF2-40B4-BE49-F238E27FC236}">
                <a16:creationId xmlns:a16="http://schemas.microsoft.com/office/drawing/2014/main" id="{A75B0900-6CFC-49FF-829B-C796E47E464E}"/>
              </a:ext>
            </a:extLst>
          </p:cNvPr>
          <p:cNvSpPr/>
          <p:nvPr/>
        </p:nvSpPr>
        <p:spPr>
          <a:xfrm>
            <a:off x="5855951" y="3333780"/>
            <a:ext cx="175295" cy="190440"/>
          </a:xfrm>
          <a:prstGeom prst="ellipse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8A02341D-843F-4ED4-BA66-A7BB16D8720B}"/>
              </a:ext>
            </a:extLst>
          </p:cNvPr>
          <p:cNvSpPr/>
          <p:nvPr/>
        </p:nvSpPr>
        <p:spPr>
          <a:xfrm>
            <a:off x="7376155" y="3340131"/>
            <a:ext cx="175295" cy="190440"/>
          </a:xfrm>
          <a:prstGeom prst="ellipse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631095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7D021A8F-2724-485F-A84C-5A0968928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pic>
        <p:nvPicPr>
          <p:cNvPr id="1026" name="Picture 2" descr="Logo SENAI">
            <a:extLst>
              <a:ext uri="{FF2B5EF4-FFF2-40B4-BE49-F238E27FC236}">
                <a16:creationId xmlns:a16="http://schemas.microsoft.com/office/drawing/2014/main" id="{11D6E6CE-3F6B-4D28-93AE-E24E51D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" y="230398"/>
            <a:ext cx="3565451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C5E2B8-1C60-4FD7-851E-8C880E559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1114" y="2665778"/>
            <a:ext cx="7249771" cy="763220"/>
          </a:xfrm>
          <a:noFill/>
          <a:ln w="25400" cap="rnd">
            <a:noFill/>
          </a:ln>
          <a:effectLst/>
        </p:spPr>
        <p:txBody>
          <a:bodyPr>
            <a:noAutofit/>
          </a:bodyPr>
          <a:lstStyle/>
          <a:p>
            <a:r>
              <a:rPr lang="pt-BR" sz="48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SISTEMA SUPERVISÓRIO</a:t>
            </a:r>
            <a:endParaRPr lang="pt-BR" sz="4800" b="1" dirty="0">
              <a:solidFill>
                <a:srgbClr val="F74C67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7118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9E8DC41E-09F8-463D-BDC8-7F84E62ED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90416FC-6EBF-4DBA-8C0B-107E161F585F}"/>
              </a:ext>
            </a:extLst>
          </p:cNvPr>
          <p:cNvSpPr txBox="1"/>
          <p:nvPr/>
        </p:nvSpPr>
        <p:spPr>
          <a:xfrm>
            <a:off x="3886102" y="724135"/>
            <a:ext cx="4419791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Aplicação WEB</a:t>
            </a:r>
            <a:endParaRPr lang="en-US" sz="3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A7E47E6-9470-4510-9CBF-B7C95B1FBFAE}"/>
              </a:ext>
            </a:extLst>
          </p:cNvPr>
          <p:cNvSpPr/>
          <p:nvPr/>
        </p:nvSpPr>
        <p:spPr>
          <a:xfrm>
            <a:off x="0" y="0"/>
            <a:ext cx="1052945" cy="955964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448143B-E460-4FEF-A05F-D420214FB337}"/>
              </a:ext>
            </a:extLst>
          </p:cNvPr>
          <p:cNvSpPr/>
          <p:nvPr/>
        </p:nvSpPr>
        <p:spPr>
          <a:xfrm>
            <a:off x="1288653" y="163883"/>
            <a:ext cx="477511" cy="443346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2A6A6DC-7888-4AD8-A29E-6AD6B6BC1EC2}"/>
              </a:ext>
            </a:extLst>
          </p:cNvPr>
          <p:cNvSpPr/>
          <p:nvPr/>
        </p:nvSpPr>
        <p:spPr>
          <a:xfrm>
            <a:off x="170585" y="1164127"/>
            <a:ext cx="209656" cy="206339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D529BA4-5A4A-4954-9C6B-1E30010C961D}"/>
              </a:ext>
            </a:extLst>
          </p:cNvPr>
          <p:cNvSpPr/>
          <p:nvPr/>
        </p:nvSpPr>
        <p:spPr>
          <a:xfrm>
            <a:off x="652244" y="1110531"/>
            <a:ext cx="116213" cy="107191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3E2E492-E540-4E77-A772-FB45084E109B}"/>
              </a:ext>
            </a:extLst>
          </p:cNvPr>
          <p:cNvSpPr txBox="1"/>
          <p:nvPr/>
        </p:nvSpPr>
        <p:spPr>
          <a:xfrm>
            <a:off x="5446410" y="2047756"/>
            <a:ext cx="455115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Foi totalmente desenvolvido em ambiente </a:t>
            </a:r>
            <a:r>
              <a:rPr lang="en-US" sz="2000" dirty="0">
                <a:solidFill>
                  <a:srgbClr val="F74C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React.js </a:t>
            </a:r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</a:t>
            </a:r>
            <a:r>
              <a:rPr lang="en-US" sz="2000" dirty="0">
                <a:solidFill>
                  <a:srgbClr val="F74C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 Redux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</a:t>
            </a:r>
            <a:r>
              <a:rPr lang="en-US" sz="2000" dirty="0">
                <a:solidFill>
                  <a:srgbClr val="F74C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 Router</a:t>
            </a:r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b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Utilizando </a:t>
            </a:r>
            <a:r>
              <a:rPr lang="en-US" sz="2000" dirty="0">
                <a:solidFill>
                  <a:srgbClr val="F74C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en-US" sz="2000" b="1" dirty="0">
                <a:solidFill>
                  <a:srgbClr val="F74C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2000" dirty="0">
                <a:solidFill>
                  <a:srgbClr val="F74C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HTML</a:t>
            </a:r>
            <a:r>
              <a:rPr lang="en-US" sz="2000" b="1" dirty="0">
                <a:solidFill>
                  <a:srgbClr val="F74C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as principais linguagens de desenvolvimento</a:t>
            </a:r>
            <a:r>
              <a:rPr lang="en-US" sz="2000" dirty="0">
                <a:solidFill>
                  <a:srgbClr val="0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0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0DCDF0DC-FBE5-497E-832C-9659A7647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68" y="4583106"/>
            <a:ext cx="768720" cy="768720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DC5B98B6-1DB5-4A52-BAD0-39D4CE25F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08" y="4382686"/>
            <a:ext cx="1654171" cy="1169551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80651588-B841-4556-832E-1CA884AB0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36" y="4505500"/>
            <a:ext cx="923925" cy="923925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2C09E8C9-08EE-47AD-9F26-4B99C85D80B7}"/>
              </a:ext>
            </a:extLst>
          </p:cNvPr>
          <p:cNvSpPr/>
          <p:nvPr/>
        </p:nvSpPr>
        <p:spPr>
          <a:xfrm>
            <a:off x="1288653" y="1990595"/>
            <a:ext cx="2933470" cy="2299886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 Supervisório </a:t>
            </a: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uma aplicação onde seria feita a supervisão do status do AGV e de seus sensores através de uma interface.</a:t>
            </a:r>
          </a:p>
        </p:txBody>
      </p:sp>
    </p:spTree>
    <p:extLst>
      <p:ext uri="{BB962C8B-B14F-4D97-AF65-F5344CB8AC3E}">
        <p14:creationId xmlns:p14="http://schemas.microsoft.com/office/powerpoint/2010/main" val="70373241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964E2383-8E78-4ED1-96C0-1F219299B405}"/>
              </a:ext>
            </a:extLst>
          </p:cNvPr>
          <p:cNvSpPr/>
          <p:nvPr/>
        </p:nvSpPr>
        <p:spPr>
          <a:xfrm>
            <a:off x="4639112" y="0"/>
            <a:ext cx="7552888" cy="6858000"/>
          </a:xfrm>
          <a:prstGeom prst="rect">
            <a:avLst/>
          </a:prstGeom>
          <a:gradFill>
            <a:gsLst>
              <a:gs pos="100000">
                <a:srgbClr val="F9F9F9"/>
              </a:gs>
              <a:gs pos="0">
                <a:srgbClr val="F1F2F3"/>
              </a:gs>
            </a:gsLst>
            <a:lin ang="5400000" scaled="1"/>
          </a:gradFill>
          <a:ln>
            <a:noFill/>
          </a:ln>
          <a:effectLst>
            <a:outerShdw blurRad="127000" dist="381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838B61F-8036-4F79-B66D-B2FA32A20EC8}"/>
              </a:ext>
            </a:extLst>
          </p:cNvPr>
          <p:cNvSpPr txBox="1"/>
          <p:nvPr/>
        </p:nvSpPr>
        <p:spPr>
          <a:xfrm>
            <a:off x="550416" y="2086690"/>
            <a:ext cx="37706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Nossas wireframes foram elaboradas pensando na </a:t>
            </a:r>
            <a:r>
              <a:rPr lang="en-US" sz="2000" dirty="0">
                <a:solidFill>
                  <a:srgbClr val="F74C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praticidade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en-US" sz="2000" dirty="0">
                <a:solidFill>
                  <a:srgbClr val="F74C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usabilidade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dos usuários, da primeira versão até sua versão final. </a:t>
            </a:r>
          </a:p>
        </p:txBody>
      </p:sp>
      <p:pic>
        <p:nvPicPr>
          <p:cNvPr id="31" name="Imagem 3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273C43A-6681-42FE-92FE-12C1C02F3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28" y="2056264"/>
            <a:ext cx="6593228" cy="42901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2" name="Imagem 2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830A1A8-C959-480C-981D-90FA3BE2B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69" y="329777"/>
            <a:ext cx="2146491" cy="1396710"/>
          </a:xfrm>
          <a:prstGeom prst="rect">
            <a:avLst/>
          </a:prstGeom>
          <a:ln cap="rnd">
            <a:noFill/>
            <a:prstDash val="sysDot"/>
          </a:ln>
          <a:effectLst>
            <a:outerShdw blurRad="152400" dist="50800" dir="5400000" algn="ctr" rotWithShape="0">
              <a:srgbClr val="000000">
                <a:alpha val="10000"/>
              </a:srgbClr>
            </a:outerShdw>
            <a:softEdge rad="0"/>
          </a:effectLst>
        </p:spPr>
      </p:pic>
      <p:pic>
        <p:nvPicPr>
          <p:cNvPr id="24" name="Imagem 2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A687C65-7FE4-4E3B-9241-E62A8317B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67" y="451393"/>
            <a:ext cx="2146489" cy="1396710"/>
          </a:xfrm>
          <a:prstGeom prst="rect">
            <a:avLst/>
          </a:prstGeom>
          <a:ln cap="rnd">
            <a:noFill/>
            <a:prstDash val="sysDot"/>
          </a:ln>
          <a:effectLst>
            <a:outerShdw blurRad="1524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6" name="Imagem 2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B9DAE1C-49A7-4D6D-BA0A-98D508708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0" y="445606"/>
            <a:ext cx="2146492" cy="1396711"/>
          </a:xfrm>
          <a:prstGeom prst="rect">
            <a:avLst/>
          </a:prstGeom>
          <a:ln cap="rnd">
            <a:noFill/>
            <a:prstDash val="sysDot"/>
          </a:ln>
          <a:effectLst>
            <a:outerShdw blurRad="1524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996F2ECD-AE54-4129-888B-9D4866DF3463}"/>
              </a:ext>
            </a:extLst>
          </p:cNvPr>
          <p:cNvSpPr txBox="1"/>
          <p:nvPr/>
        </p:nvSpPr>
        <p:spPr>
          <a:xfrm>
            <a:off x="6835793" y="6382406"/>
            <a:ext cx="517724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100" dirty="0"/>
              <a:t>Ferramenta utilizada na criação do planejamento das interfaces:</a:t>
            </a:r>
            <a:br>
              <a:rPr lang="en-US" sz="1100" dirty="0"/>
            </a:br>
            <a:r>
              <a:rPr lang="en-US" sz="1100" dirty="0">
                <a:solidFill>
                  <a:srgbClr val="F74C67"/>
                </a:solidFill>
              </a:rPr>
              <a:t>FIGMA (Desktop App Versão 98.14)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382D34C-A732-48AB-B539-EAFD01CFBE5B}"/>
              </a:ext>
            </a:extLst>
          </p:cNvPr>
          <p:cNvSpPr txBox="1"/>
          <p:nvPr/>
        </p:nvSpPr>
        <p:spPr>
          <a:xfrm>
            <a:off x="550416" y="3996230"/>
            <a:ext cx="3770624" cy="2215991"/>
          </a:xfrm>
          <a:prstGeom prst="rect">
            <a:avLst/>
          </a:prstGeom>
          <a:solidFill>
            <a:srgbClr val="F74C67"/>
          </a:solidFill>
          <a:ln w="19050">
            <a:solidFill>
              <a:srgbClr val="F74C67"/>
            </a:solidFill>
          </a:ln>
        </p:spPr>
        <p:txBody>
          <a:bodyPr wrap="square" lIns="91440" tIns="182880" rIns="182880" bIns="182880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Projetamos cada componente de forma que fossem de 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fácil uso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entendimento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visibilidade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à quem acessar a Plataforma.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C815FF-F513-417D-90E6-7A2163E005F4}"/>
              </a:ext>
            </a:extLst>
          </p:cNvPr>
          <p:cNvSpPr txBox="1"/>
          <p:nvPr/>
        </p:nvSpPr>
        <p:spPr>
          <a:xfrm>
            <a:off x="960207" y="704966"/>
            <a:ext cx="2972165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Wireframes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201873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>
            <a:extLst>
              <a:ext uri="{FF2B5EF4-FFF2-40B4-BE49-F238E27FC236}">
                <a16:creationId xmlns:a16="http://schemas.microsoft.com/office/drawing/2014/main" id="{B51E8E6C-A368-475D-BB8A-757AC77C3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1801" y="332909"/>
            <a:ext cx="1600199" cy="477249"/>
          </a:xfrm>
          <a:solidFill>
            <a:schemeClr val="tx1"/>
          </a:solidFill>
        </p:spPr>
        <p:txBody>
          <a:bodyPr lIns="91440">
            <a:norm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Franklin Gothic Demi"/>
              </a:rPr>
              <a:t>INTERFACE</a:t>
            </a:r>
            <a:endParaRPr lang="pt-BR" sz="1800" b="1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4E3180B-E2AB-4131-AA43-737D1E00613D}"/>
              </a:ext>
            </a:extLst>
          </p:cNvPr>
          <p:cNvSpPr txBox="1"/>
          <p:nvPr/>
        </p:nvSpPr>
        <p:spPr>
          <a:xfrm>
            <a:off x="800099" y="2574029"/>
            <a:ext cx="3952532" cy="1323439"/>
          </a:xfrm>
          <a:prstGeom prst="rect">
            <a:avLst/>
          </a:prstGeom>
          <a:solidFill>
            <a:srgbClr val="F74C67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Focando o 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essencial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concluímos tudo aquilo que era mais necessário no Sistema Supervisório.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046B4A94-76E5-4B12-B207-BDFA01266260}"/>
              </a:ext>
            </a:extLst>
          </p:cNvPr>
          <p:cNvSpPr/>
          <p:nvPr/>
        </p:nvSpPr>
        <p:spPr>
          <a:xfrm rot="18997931">
            <a:off x="-1837913" y="-274836"/>
            <a:ext cx="4378037" cy="1123739"/>
          </a:xfrm>
          <a:prstGeom prst="triangle">
            <a:avLst/>
          </a:prstGeom>
          <a:solidFill>
            <a:srgbClr val="F74C67"/>
          </a:solidFill>
          <a:ln>
            <a:noFill/>
          </a:ln>
          <a:effectLst>
            <a:outerShdw blurRad="1524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F476FD2-5C0B-40A6-B664-73280B18BA50}"/>
              </a:ext>
            </a:extLst>
          </p:cNvPr>
          <p:cNvSpPr txBox="1"/>
          <p:nvPr/>
        </p:nvSpPr>
        <p:spPr>
          <a:xfrm>
            <a:off x="800099" y="4220757"/>
            <a:ext cx="4001313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74C67"/>
              </a:buClr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Atividade dos sensores</a:t>
            </a:r>
          </a:p>
          <a:p>
            <a:pPr marL="171450" indent="-171450">
              <a:lnSpc>
                <a:spcPct val="150000"/>
              </a:lnSpc>
              <a:buClr>
                <a:srgbClr val="F74C67"/>
              </a:buClr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Status ligado/desligado</a:t>
            </a:r>
          </a:p>
          <a:p>
            <a:pPr marL="171450" indent="-171450">
              <a:lnSpc>
                <a:spcPct val="150000"/>
              </a:lnSpc>
              <a:buClr>
                <a:srgbClr val="F74C67"/>
              </a:buClr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Velocidade (m/s)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4C3165E-9474-494E-BF97-073C89194767}"/>
              </a:ext>
            </a:extLst>
          </p:cNvPr>
          <p:cNvSpPr txBox="1"/>
          <p:nvPr/>
        </p:nvSpPr>
        <p:spPr>
          <a:xfrm>
            <a:off x="4402859" y="736447"/>
            <a:ext cx="3386281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Resultado Final</a:t>
            </a:r>
            <a:endParaRPr lang="en-US" sz="36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6DF1FD-50D7-4F1A-A028-6EFBA870C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31" y="2461870"/>
            <a:ext cx="6341721" cy="3294314"/>
          </a:xfrm>
          <a:prstGeom prst="rect">
            <a:avLst/>
          </a:prstGeom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93837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D3CDFDA8-15ED-4C64-AC4D-B4250121F354}"/>
              </a:ext>
            </a:extLst>
          </p:cNvPr>
          <p:cNvSpPr/>
          <p:nvPr/>
        </p:nvSpPr>
        <p:spPr>
          <a:xfrm>
            <a:off x="0" y="-26296"/>
            <a:ext cx="12164842" cy="6884295"/>
          </a:xfrm>
          <a:prstGeom prst="snip2DiagRect">
            <a:avLst>
              <a:gd name="adj1" fmla="val 10394"/>
              <a:gd name="adj2" fmla="val 16667"/>
            </a:avLst>
          </a:prstGeom>
          <a:solidFill>
            <a:srgbClr val="F9F9F9"/>
          </a:solidFill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56862892-0139-4230-AFF2-281CB83F8D0B}"/>
              </a:ext>
            </a:extLst>
          </p:cNvPr>
          <p:cNvSpPr/>
          <p:nvPr/>
        </p:nvSpPr>
        <p:spPr>
          <a:xfrm rot="2624493">
            <a:off x="9853080" y="-248170"/>
            <a:ext cx="4378037" cy="1123739"/>
          </a:xfrm>
          <a:prstGeom prst="triangle">
            <a:avLst/>
          </a:prstGeom>
          <a:solidFill>
            <a:srgbClr val="F74C67"/>
          </a:solidFill>
          <a:ln>
            <a:noFill/>
          </a:ln>
          <a:effectLst>
            <a:outerShdw blurRad="1524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video-test-1">
            <a:hlinkClick r:id="" action="ppaction://media"/>
            <a:extLst>
              <a:ext uri="{FF2B5EF4-FFF2-40B4-BE49-F238E27FC236}">
                <a16:creationId xmlns:a16="http://schemas.microsoft.com/office/drawing/2014/main" id="{6E82CE3B-F91F-476A-995B-4486B853DF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2292" y="708223"/>
            <a:ext cx="7027415" cy="5441554"/>
          </a:xfrm>
          <a:prstGeom prst="rect">
            <a:avLst/>
          </a:prstGeom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672C84A0-78AB-4D80-A661-22F7EFDA63F6}"/>
              </a:ext>
            </a:extLst>
          </p:cNvPr>
          <p:cNvSpPr/>
          <p:nvPr/>
        </p:nvSpPr>
        <p:spPr>
          <a:xfrm rot="18407966">
            <a:off x="-2275081" y="-486455"/>
            <a:ext cx="4378037" cy="1123739"/>
          </a:xfrm>
          <a:prstGeom prst="triangle">
            <a:avLst/>
          </a:prstGeom>
          <a:solidFill>
            <a:srgbClr val="F74C67"/>
          </a:solidFill>
          <a:ln>
            <a:noFill/>
          </a:ln>
          <a:effectLst>
            <a:outerShdw blurRad="1524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ângulo isósceles 6">
            <a:extLst>
              <a:ext uri="{FF2B5EF4-FFF2-40B4-BE49-F238E27FC236}">
                <a16:creationId xmlns:a16="http://schemas.microsoft.com/office/drawing/2014/main" id="{B10BCC37-422C-40AC-8AF7-98E11C826D30}"/>
              </a:ext>
            </a:extLst>
          </p:cNvPr>
          <p:cNvSpPr/>
          <p:nvPr/>
        </p:nvSpPr>
        <p:spPr>
          <a:xfrm rot="13509674">
            <a:off x="-2275082" y="5794429"/>
            <a:ext cx="4378037" cy="1123739"/>
          </a:xfrm>
          <a:prstGeom prst="triangle">
            <a:avLst/>
          </a:prstGeom>
          <a:solidFill>
            <a:srgbClr val="F74C67"/>
          </a:solidFill>
          <a:ln>
            <a:noFill/>
          </a:ln>
          <a:effectLst>
            <a:outerShdw blurRad="1524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5FF3B97A-5528-43DE-BB65-0F1B45E86D0A}"/>
              </a:ext>
            </a:extLst>
          </p:cNvPr>
          <p:cNvSpPr/>
          <p:nvPr/>
        </p:nvSpPr>
        <p:spPr>
          <a:xfrm rot="7954264">
            <a:off x="10331654" y="5951201"/>
            <a:ext cx="4378037" cy="1123739"/>
          </a:xfrm>
          <a:prstGeom prst="triangle">
            <a:avLst/>
          </a:prstGeom>
          <a:solidFill>
            <a:srgbClr val="F74C67"/>
          </a:solidFill>
          <a:ln>
            <a:noFill/>
          </a:ln>
          <a:effectLst>
            <a:outerShdw blurRad="1524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26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3DE6C5F-288B-4C90-8C15-C014F6EFFA1E}"/>
              </a:ext>
            </a:extLst>
          </p:cNvPr>
          <p:cNvSpPr txBox="1"/>
          <p:nvPr/>
        </p:nvSpPr>
        <p:spPr>
          <a:xfrm>
            <a:off x="401898" y="2737784"/>
            <a:ext cx="3749040" cy="442674"/>
          </a:xfrm>
          <a:prstGeom prst="roundRect">
            <a:avLst/>
          </a:prstGeom>
          <a:solidFill>
            <a:srgbClr val="F9F9F9"/>
          </a:solidFill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Atividade dos sensores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F3F52D-9C7D-4F52-AF08-A895E1427CC3}"/>
              </a:ext>
            </a:extLst>
          </p:cNvPr>
          <p:cNvSpPr txBox="1"/>
          <p:nvPr/>
        </p:nvSpPr>
        <p:spPr>
          <a:xfrm>
            <a:off x="401898" y="1951025"/>
            <a:ext cx="3749040" cy="442674"/>
          </a:xfrm>
          <a:prstGeom prst="roundRect">
            <a:avLst/>
          </a:prstGeom>
          <a:solidFill>
            <a:srgbClr val="F9F9F9"/>
          </a:solidFill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 Lateral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6E02C7-0B7F-4273-8D7D-DA04E45F2D08}"/>
              </a:ext>
            </a:extLst>
          </p:cNvPr>
          <p:cNvSpPr txBox="1"/>
          <p:nvPr/>
        </p:nvSpPr>
        <p:spPr>
          <a:xfrm>
            <a:off x="412185" y="3527619"/>
            <a:ext cx="3749040" cy="442674"/>
          </a:xfrm>
          <a:prstGeom prst="roundRect">
            <a:avLst/>
          </a:prstGeom>
          <a:solidFill>
            <a:srgbClr val="F9F9F9"/>
          </a:solidFill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 do sensor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B1014D-1009-4A6C-B9AA-4B261D753806}"/>
              </a:ext>
            </a:extLst>
          </p:cNvPr>
          <p:cNvSpPr txBox="1"/>
          <p:nvPr/>
        </p:nvSpPr>
        <p:spPr>
          <a:xfrm>
            <a:off x="401898" y="4305487"/>
            <a:ext cx="3749040" cy="442674"/>
          </a:xfrm>
          <a:prstGeom prst="roundRect">
            <a:avLst/>
          </a:prstGeom>
          <a:solidFill>
            <a:srgbClr val="F9F9F9"/>
          </a:solidFill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 do AGV (ligado/des)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C24E11-5704-428B-8614-F54E725B0AAF}"/>
              </a:ext>
            </a:extLst>
          </p:cNvPr>
          <p:cNvSpPr txBox="1"/>
          <p:nvPr/>
        </p:nvSpPr>
        <p:spPr>
          <a:xfrm>
            <a:off x="275025" y="1760883"/>
            <a:ext cx="274320" cy="274320"/>
          </a:xfrm>
          <a:prstGeom prst="ellipse">
            <a:avLst/>
          </a:prstGeom>
          <a:solidFill>
            <a:srgbClr val="F74C67"/>
          </a:solidFill>
          <a:effectLst>
            <a:outerShdw blurRad="1270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7AFE5F-6C1B-41B8-97E2-4521CC341227}"/>
              </a:ext>
            </a:extLst>
          </p:cNvPr>
          <p:cNvSpPr/>
          <p:nvPr/>
        </p:nvSpPr>
        <p:spPr>
          <a:xfrm>
            <a:off x="4524560" y="1838280"/>
            <a:ext cx="7402702" cy="382135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5897BFE-7693-45BA-945A-61BA94F1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78" y="1957796"/>
            <a:ext cx="7179665" cy="358232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E459347-0B20-4891-A650-2C5BB41A2C1F}"/>
              </a:ext>
            </a:extLst>
          </p:cNvPr>
          <p:cNvSpPr txBox="1"/>
          <p:nvPr/>
        </p:nvSpPr>
        <p:spPr>
          <a:xfrm>
            <a:off x="401898" y="5095508"/>
            <a:ext cx="3749040" cy="442674"/>
          </a:xfrm>
          <a:prstGeom prst="roundRect">
            <a:avLst/>
          </a:prstGeom>
          <a:solidFill>
            <a:srgbClr val="F9F9F9"/>
          </a:solidFill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Velocidade percorrida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A9C51B1-4292-45CF-B9B3-6CB4A7B20A17}"/>
              </a:ext>
            </a:extLst>
          </p:cNvPr>
          <p:cNvSpPr txBox="1"/>
          <p:nvPr/>
        </p:nvSpPr>
        <p:spPr>
          <a:xfrm>
            <a:off x="4295994" y="735164"/>
            <a:ext cx="3409023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Funcionalidades</a:t>
            </a:r>
            <a:endParaRPr lang="en-US" sz="36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E2ECF3E-998D-4BD9-A414-B30B83985189}"/>
              </a:ext>
            </a:extLst>
          </p:cNvPr>
          <p:cNvSpPr txBox="1"/>
          <p:nvPr/>
        </p:nvSpPr>
        <p:spPr>
          <a:xfrm>
            <a:off x="264738" y="2561942"/>
            <a:ext cx="274320" cy="274320"/>
          </a:xfrm>
          <a:prstGeom prst="ellipse">
            <a:avLst/>
          </a:prstGeom>
          <a:solidFill>
            <a:srgbClr val="F74C67"/>
          </a:solidFill>
          <a:effectLst>
            <a:outerShdw blurRad="1270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1EFCD1A-EEA3-4045-B551-76D20E0BF6F4}"/>
              </a:ext>
            </a:extLst>
          </p:cNvPr>
          <p:cNvSpPr txBox="1"/>
          <p:nvPr/>
        </p:nvSpPr>
        <p:spPr>
          <a:xfrm>
            <a:off x="275025" y="3338587"/>
            <a:ext cx="274320" cy="274320"/>
          </a:xfrm>
          <a:prstGeom prst="ellipse">
            <a:avLst/>
          </a:prstGeom>
          <a:solidFill>
            <a:srgbClr val="F74C67"/>
          </a:solidFill>
          <a:effectLst>
            <a:outerShdw blurRad="1270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E929FB8-D5D4-45AE-899C-EA361DCF6F85}"/>
              </a:ext>
            </a:extLst>
          </p:cNvPr>
          <p:cNvSpPr txBox="1"/>
          <p:nvPr/>
        </p:nvSpPr>
        <p:spPr>
          <a:xfrm>
            <a:off x="275025" y="4130131"/>
            <a:ext cx="274320" cy="274320"/>
          </a:xfrm>
          <a:prstGeom prst="ellipse">
            <a:avLst/>
          </a:prstGeom>
          <a:solidFill>
            <a:srgbClr val="F74C67"/>
          </a:solidFill>
          <a:effectLst>
            <a:outerShdw blurRad="1270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27B776D-0446-4AA8-B4D8-E060EF07F23C}"/>
              </a:ext>
            </a:extLst>
          </p:cNvPr>
          <p:cNvSpPr txBox="1"/>
          <p:nvPr/>
        </p:nvSpPr>
        <p:spPr>
          <a:xfrm>
            <a:off x="275025" y="4905366"/>
            <a:ext cx="274320" cy="274320"/>
          </a:xfrm>
          <a:prstGeom prst="ellipse">
            <a:avLst/>
          </a:prstGeom>
          <a:solidFill>
            <a:srgbClr val="F74C67"/>
          </a:solidFill>
          <a:effectLst>
            <a:outerShdw blurRad="1270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D988141-6B86-4F3B-A927-D4AE69C5E1A8}"/>
              </a:ext>
            </a:extLst>
          </p:cNvPr>
          <p:cNvSpPr txBox="1"/>
          <p:nvPr/>
        </p:nvSpPr>
        <p:spPr>
          <a:xfrm>
            <a:off x="4833418" y="2158601"/>
            <a:ext cx="274320" cy="274320"/>
          </a:xfrm>
          <a:prstGeom prst="ellipse">
            <a:avLst/>
          </a:prstGeom>
          <a:solidFill>
            <a:srgbClr val="F74C67"/>
          </a:solidFill>
          <a:ln w="19050">
            <a:solidFill>
              <a:srgbClr val="FFFFFF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98B33A6-7927-43FD-A1EB-F0AE24A8FC81}"/>
              </a:ext>
            </a:extLst>
          </p:cNvPr>
          <p:cNvSpPr txBox="1"/>
          <p:nvPr/>
        </p:nvSpPr>
        <p:spPr>
          <a:xfrm>
            <a:off x="5726186" y="2699102"/>
            <a:ext cx="274320" cy="274320"/>
          </a:xfrm>
          <a:prstGeom prst="ellipse">
            <a:avLst/>
          </a:prstGeom>
          <a:solidFill>
            <a:srgbClr val="F74C67"/>
          </a:solidFill>
          <a:ln w="19050">
            <a:solidFill>
              <a:srgbClr val="FFFFFF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8BA9E2B-F168-4D04-B69E-55D9FEA295FF}"/>
              </a:ext>
            </a:extLst>
          </p:cNvPr>
          <p:cNvSpPr txBox="1"/>
          <p:nvPr/>
        </p:nvSpPr>
        <p:spPr>
          <a:xfrm>
            <a:off x="7998601" y="2585407"/>
            <a:ext cx="274320" cy="274320"/>
          </a:xfrm>
          <a:prstGeom prst="ellipse">
            <a:avLst/>
          </a:prstGeom>
          <a:solidFill>
            <a:srgbClr val="F74C67"/>
          </a:solidFill>
          <a:ln w="19050">
            <a:solidFill>
              <a:srgbClr val="FFFFFF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F56B706-9CDA-4A85-8A92-40899C3C0E4F}"/>
              </a:ext>
            </a:extLst>
          </p:cNvPr>
          <p:cNvSpPr txBox="1"/>
          <p:nvPr/>
        </p:nvSpPr>
        <p:spPr>
          <a:xfrm>
            <a:off x="9954835" y="1825493"/>
            <a:ext cx="274320" cy="274320"/>
          </a:xfrm>
          <a:prstGeom prst="ellipse">
            <a:avLst/>
          </a:prstGeom>
          <a:solidFill>
            <a:srgbClr val="F74C67"/>
          </a:solidFill>
          <a:ln w="19050">
            <a:solidFill>
              <a:srgbClr val="FFFFFF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40E2D63-DC73-447B-BC1D-8F46B1DDF5EF}"/>
              </a:ext>
            </a:extLst>
          </p:cNvPr>
          <p:cNvSpPr txBox="1"/>
          <p:nvPr/>
        </p:nvSpPr>
        <p:spPr>
          <a:xfrm>
            <a:off x="10748129" y="1825493"/>
            <a:ext cx="274320" cy="274320"/>
          </a:xfrm>
          <a:prstGeom prst="ellipse">
            <a:avLst/>
          </a:prstGeom>
          <a:solidFill>
            <a:srgbClr val="F74C67"/>
          </a:solidFill>
          <a:ln w="19050">
            <a:solidFill>
              <a:srgbClr val="FFFFFF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A1D98352-4EBC-4FFD-B4CF-104386F23101}"/>
              </a:ext>
            </a:extLst>
          </p:cNvPr>
          <p:cNvSpPr/>
          <p:nvPr/>
        </p:nvSpPr>
        <p:spPr>
          <a:xfrm rot="2376626">
            <a:off x="10002980" y="-203200"/>
            <a:ext cx="4378037" cy="1123739"/>
          </a:xfrm>
          <a:prstGeom prst="triangle">
            <a:avLst/>
          </a:prstGeom>
          <a:solidFill>
            <a:srgbClr val="F74C67"/>
          </a:solidFill>
          <a:ln>
            <a:noFill/>
          </a:ln>
          <a:effectLst>
            <a:outerShdw blurRad="1524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4051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90416FC-6EBF-4DBA-8C0B-107E161F585F}"/>
              </a:ext>
            </a:extLst>
          </p:cNvPr>
          <p:cNvSpPr txBox="1"/>
          <p:nvPr/>
        </p:nvSpPr>
        <p:spPr>
          <a:xfrm>
            <a:off x="3283420" y="729280"/>
            <a:ext cx="5617186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Equipes de Desenvolvimento</a:t>
            </a:r>
            <a:endParaRPr lang="en-US" sz="3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A7E47E6-9470-4510-9CBF-B7C95B1FBFAE}"/>
              </a:ext>
            </a:extLst>
          </p:cNvPr>
          <p:cNvSpPr/>
          <p:nvPr/>
        </p:nvSpPr>
        <p:spPr>
          <a:xfrm>
            <a:off x="0" y="0"/>
            <a:ext cx="1052945" cy="955964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448143B-E460-4FEF-A05F-D420214FB337}"/>
              </a:ext>
            </a:extLst>
          </p:cNvPr>
          <p:cNvSpPr/>
          <p:nvPr/>
        </p:nvSpPr>
        <p:spPr>
          <a:xfrm>
            <a:off x="1288653" y="163883"/>
            <a:ext cx="477511" cy="443346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2A6A6DC-7888-4AD8-A29E-6AD6B6BC1EC2}"/>
              </a:ext>
            </a:extLst>
          </p:cNvPr>
          <p:cNvSpPr/>
          <p:nvPr/>
        </p:nvSpPr>
        <p:spPr>
          <a:xfrm>
            <a:off x="170585" y="1164127"/>
            <a:ext cx="209656" cy="206339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D529BA4-5A4A-4954-9C6B-1E30010C961D}"/>
              </a:ext>
            </a:extLst>
          </p:cNvPr>
          <p:cNvSpPr/>
          <p:nvPr/>
        </p:nvSpPr>
        <p:spPr>
          <a:xfrm>
            <a:off x="652244" y="1110531"/>
            <a:ext cx="116213" cy="107191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8F5944-7912-4B13-A8AA-EA13D34EC86F}"/>
              </a:ext>
            </a:extLst>
          </p:cNvPr>
          <p:cNvSpPr txBox="1"/>
          <p:nvPr/>
        </p:nvSpPr>
        <p:spPr>
          <a:xfrm>
            <a:off x="526472" y="2405051"/>
            <a:ext cx="2926080" cy="3828196"/>
          </a:xfrm>
          <a:prstGeom prst="roundRect">
            <a:avLst/>
          </a:prstGeom>
          <a:solidFill>
            <a:srgbClr val="F9F9F9"/>
          </a:solidFill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0" tIns="182880" rIns="182880" bIns="182880" rtlCol="0">
            <a:spAutoFit/>
          </a:bodyPr>
          <a:lstStyle/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Nicolas Silva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Matheus Vidal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Denison Portela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sng" dirty="0">
                <a:effectLst/>
              </a:rPr>
              <a:t>Geovanne Sousa </a:t>
            </a: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Felipe Braga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Theo Sotero Rubira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sng" dirty="0">
                <a:effectLst/>
              </a:rPr>
              <a:t>Giovanni Perrota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4F4F462-901D-4784-8CA1-3D32D294EA17}"/>
              </a:ext>
            </a:extLst>
          </p:cNvPr>
          <p:cNvSpPr txBox="1"/>
          <p:nvPr/>
        </p:nvSpPr>
        <p:spPr>
          <a:xfrm>
            <a:off x="4632004" y="2392767"/>
            <a:ext cx="2926080" cy="3840480"/>
          </a:xfrm>
          <a:prstGeom prst="roundRect">
            <a:avLst/>
          </a:prstGeom>
          <a:solidFill>
            <a:srgbClr val="F9F9F9"/>
          </a:solidFill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0" tIns="182880" rIns="182880" bIns="182880" rtlCol="0" anchor="ctr" anchorCtr="0">
            <a:spAutoFit/>
          </a:bodyPr>
          <a:lstStyle/>
          <a:p>
            <a:pPr lvl="1" algn="just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Guilherme Mendes</a:t>
            </a:r>
            <a:endParaRPr lang="pt-BR" sz="2000" b="0" i="0" dirty="0">
              <a:effectLst/>
            </a:endParaRPr>
          </a:p>
          <a:p>
            <a:pPr lvl="1" algn="just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Leonardo Rodrigues</a:t>
            </a:r>
            <a:endParaRPr lang="pt-BR" sz="2000" b="0" i="0" dirty="0">
              <a:effectLst/>
            </a:endParaRPr>
          </a:p>
          <a:p>
            <a:pPr lvl="1" algn="just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Victor Morais</a:t>
            </a:r>
            <a:endParaRPr lang="pt-BR" sz="2000" b="0" i="0" dirty="0">
              <a:effectLst/>
            </a:endParaRPr>
          </a:p>
          <a:p>
            <a:pPr lvl="1" algn="just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Nicollas Eduardo</a:t>
            </a:r>
            <a:endParaRPr lang="pt-BR" sz="2000" b="0" i="0" dirty="0">
              <a:effectLst/>
            </a:endParaRPr>
          </a:p>
          <a:p>
            <a:pPr lvl="1" algn="just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Matheus Oliveira</a:t>
            </a:r>
            <a:endParaRPr lang="pt-BR" sz="2000" b="0" i="0" dirty="0">
              <a:effectLst/>
            </a:endParaRPr>
          </a:p>
          <a:p>
            <a:pPr lvl="1" algn="just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Félix Rodrigo</a:t>
            </a:r>
            <a:endParaRPr lang="pt-BR" sz="2000" b="0" i="0" dirty="0">
              <a:effectLst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9A90382-CDFE-40E7-AC6D-F62A205FB25F}"/>
              </a:ext>
            </a:extLst>
          </p:cNvPr>
          <p:cNvSpPr txBox="1"/>
          <p:nvPr/>
        </p:nvSpPr>
        <p:spPr>
          <a:xfrm flipH="1">
            <a:off x="1276513" y="2066903"/>
            <a:ext cx="1463040" cy="442674"/>
          </a:xfrm>
          <a:prstGeom prst="roundRect">
            <a:avLst/>
          </a:prstGeom>
          <a:solidFill>
            <a:srgbClr val="F74C6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PROJETOS</a:t>
            </a:r>
            <a:endParaRPr lang="pt-BR" sz="1200" b="1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00E168E-6430-4820-A646-E520EA23983A}"/>
              </a:ext>
            </a:extLst>
          </p:cNvPr>
          <p:cNvSpPr txBox="1"/>
          <p:nvPr/>
        </p:nvSpPr>
        <p:spPr>
          <a:xfrm flipH="1">
            <a:off x="5366620" y="2056882"/>
            <a:ext cx="1463040" cy="442674"/>
          </a:xfrm>
          <a:prstGeom prst="roundRect">
            <a:avLst/>
          </a:prstGeom>
          <a:solidFill>
            <a:srgbClr val="F74C67"/>
          </a:solidFill>
          <a:ln>
            <a:solidFill>
              <a:srgbClr val="E7E7E7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BACK-END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B8243F-419D-41A0-A93C-7D457F816C37}"/>
              </a:ext>
            </a:extLst>
          </p:cNvPr>
          <p:cNvSpPr txBox="1"/>
          <p:nvPr/>
        </p:nvSpPr>
        <p:spPr>
          <a:xfrm>
            <a:off x="8716024" y="2411193"/>
            <a:ext cx="2926080" cy="3828196"/>
          </a:xfrm>
          <a:prstGeom prst="roundRect">
            <a:avLst/>
          </a:prstGeom>
          <a:solidFill>
            <a:srgbClr val="F9F9F9"/>
          </a:solidFill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0" tIns="182880" rIns="182880" bIns="182880" rtlCol="0" anchor="ctr" anchorCtr="0">
            <a:spAutoFit/>
          </a:bodyPr>
          <a:lstStyle/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Paulo Henrique</a:t>
            </a:r>
            <a:endParaRPr lang="pt-BR" sz="2000" b="0" i="0" u="none" strike="noStrike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Rebecca Ramos</a:t>
            </a:r>
            <a:endParaRPr lang="pt-BR" sz="2000" dirty="0"/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José Carlos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Luan Tavares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Geovanna Caserta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Julia Agatha</a:t>
            </a:r>
            <a:endParaRPr lang="pt-BR" sz="2000" b="0" i="0" u="none" strike="noStrike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endParaRPr lang="pt-BR" sz="2000" b="0" i="0" u="none" strike="noStrike" dirty="0">
              <a:effectLst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1E9CA77-70E6-4E09-8E86-539CEF98D618}"/>
              </a:ext>
            </a:extLst>
          </p:cNvPr>
          <p:cNvSpPr txBox="1"/>
          <p:nvPr/>
        </p:nvSpPr>
        <p:spPr>
          <a:xfrm flipH="1">
            <a:off x="9326224" y="2056882"/>
            <a:ext cx="1705680" cy="442674"/>
          </a:xfrm>
          <a:prstGeom prst="roundRect">
            <a:avLst/>
          </a:prstGeom>
          <a:solidFill>
            <a:srgbClr val="F74C67"/>
          </a:solidFill>
          <a:ln>
            <a:solidFill>
              <a:srgbClr val="E7E7E7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112836439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C81AF91-2FB9-4596-8E03-76BF017A9CFD}"/>
              </a:ext>
            </a:extLst>
          </p:cNvPr>
          <p:cNvSpPr/>
          <p:nvPr/>
        </p:nvSpPr>
        <p:spPr>
          <a:xfrm>
            <a:off x="-1" y="3"/>
            <a:ext cx="2996531" cy="3128781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CF3421-569B-4FE2-9DCE-E7FF13323419}"/>
              </a:ext>
            </a:extLst>
          </p:cNvPr>
          <p:cNvSpPr txBox="1"/>
          <p:nvPr/>
        </p:nvSpPr>
        <p:spPr>
          <a:xfrm>
            <a:off x="66894" y="133232"/>
            <a:ext cx="2929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Componentes e funcionalidades foram pensados para 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futuras implementações, 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o intuito de aprimorar a primeira versão do Sistema Supervisório.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CEFCD5-CA6B-4F47-99C6-7660B5A5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968" y="1461226"/>
            <a:ext cx="3268316" cy="2126674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BF7F108-FF3B-4FCD-B400-3B1133C1A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42" y="3947194"/>
            <a:ext cx="2546359" cy="1448241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4BC04D8-C5C4-4927-AA21-7F7F1C467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044" y="3947194"/>
            <a:ext cx="2546359" cy="1448241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6E396E-5196-4B05-A548-69DE82430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1946" y="3947194"/>
            <a:ext cx="2546360" cy="1448242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7032877-1B40-419D-AB3F-597FA84971EA}"/>
              </a:ext>
            </a:extLst>
          </p:cNvPr>
          <p:cNvSpPr txBox="1"/>
          <p:nvPr/>
        </p:nvSpPr>
        <p:spPr>
          <a:xfrm>
            <a:off x="92452" y="5694173"/>
            <a:ext cx="3713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74C6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Tela de Registros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Exibindo dados coletados pelos sensores nos últimos 4 dias.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7FDBC3-56DC-41F1-9A53-BE7F6CE4E543}"/>
              </a:ext>
            </a:extLst>
          </p:cNvPr>
          <p:cNvSpPr txBox="1"/>
          <p:nvPr/>
        </p:nvSpPr>
        <p:spPr>
          <a:xfrm>
            <a:off x="3479225" y="2880014"/>
            <a:ext cx="4582120" cy="707886"/>
          </a:xfrm>
          <a:prstGeom prst="rect">
            <a:avLst/>
          </a:prstGeom>
          <a:solidFill>
            <a:srgbClr val="F74C6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xibição dos pontos por onde o robô percorreu em seu ultimo trajeto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9E1130C-AC93-40DA-B318-6EA687CFBD04}"/>
              </a:ext>
            </a:extLst>
          </p:cNvPr>
          <p:cNvSpPr txBox="1"/>
          <p:nvPr/>
        </p:nvSpPr>
        <p:spPr>
          <a:xfrm>
            <a:off x="8208257" y="5555674"/>
            <a:ext cx="3713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74C6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Histórico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Exibindo o histórico completo dos sensores referente à uma data ou mês específicos.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AE11750-6F32-467C-A180-0017F6D52221}"/>
              </a:ext>
            </a:extLst>
          </p:cNvPr>
          <p:cNvSpPr txBox="1"/>
          <p:nvPr/>
        </p:nvSpPr>
        <p:spPr>
          <a:xfrm>
            <a:off x="4217560" y="5561995"/>
            <a:ext cx="3713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74C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Tela de Históricos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Exibindo históricos diários e mensais, como um registro mais completo dos dados.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17F9613-D552-434D-878B-CE252ECF26AF}"/>
              </a:ext>
            </a:extLst>
          </p:cNvPr>
          <p:cNvSpPr txBox="1"/>
          <p:nvPr/>
        </p:nvSpPr>
        <p:spPr>
          <a:xfrm>
            <a:off x="3479225" y="1956614"/>
            <a:ext cx="4582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</a:t>
            </a:r>
            <a:r>
              <a:rPr lang="en-US" sz="2000" b="1" i="0" dirty="0">
                <a:solidFill>
                  <a:srgbClr val="F74C6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mapa</a:t>
            </a:r>
            <a:r>
              <a:rPr lang="en-US" sz="20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 a localização em tempo real do AGV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069122-1796-4515-A6C2-421231E1CB94}"/>
              </a:ext>
            </a:extLst>
          </p:cNvPr>
          <p:cNvSpPr txBox="1"/>
          <p:nvPr/>
        </p:nvSpPr>
        <p:spPr>
          <a:xfrm>
            <a:off x="4542404" y="719603"/>
            <a:ext cx="2929637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Versão 2.0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8152239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7D021A8F-2724-485F-A84C-5A0968928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pic>
        <p:nvPicPr>
          <p:cNvPr id="1026" name="Picture 2" descr="Logo SENAI">
            <a:extLst>
              <a:ext uri="{FF2B5EF4-FFF2-40B4-BE49-F238E27FC236}">
                <a16:creationId xmlns:a16="http://schemas.microsoft.com/office/drawing/2014/main" id="{11D6E6CE-3F6B-4D28-93AE-E24E51D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" y="230398"/>
            <a:ext cx="3565451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C5E2B8-1C60-4FD7-851E-8C880E559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608" y="2487210"/>
            <a:ext cx="6716784" cy="1037226"/>
          </a:xfrm>
          <a:noFill/>
          <a:ln w="25400" cap="rnd">
            <a:noFill/>
          </a:ln>
          <a:effectLst/>
        </p:spPr>
        <p:txBody>
          <a:bodyPr>
            <a:normAutofit/>
          </a:bodyPr>
          <a:lstStyle/>
          <a:p>
            <a:r>
              <a:rPr lang="pt-BR" sz="48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BANCO DE DADOS</a:t>
            </a:r>
            <a:endParaRPr lang="pt-BR" sz="4800" b="1" dirty="0">
              <a:solidFill>
                <a:srgbClr val="F74C67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0361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94F6E7D-94B8-4F39-AC21-9AC7F03A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29FF19-5B7A-4567-90E8-B872829728FE}"/>
              </a:ext>
            </a:extLst>
          </p:cNvPr>
          <p:cNvSpPr txBox="1"/>
          <p:nvPr/>
        </p:nvSpPr>
        <p:spPr>
          <a:xfrm>
            <a:off x="1600616" y="1961049"/>
            <a:ext cx="539828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Banco com relatórios sobre o </a:t>
            </a:r>
            <a:r>
              <a:rPr lang="pt-BR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</a:t>
            </a: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dos sensores acoplados ao robô, data e hora da ocorrência e velocidade :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A09407-A638-4153-8500-BE88CB3B4348}"/>
              </a:ext>
            </a:extLst>
          </p:cNvPr>
          <p:cNvSpPr txBox="1"/>
          <p:nvPr/>
        </p:nvSpPr>
        <p:spPr>
          <a:xfrm>
            <a:off x="2282738" y="736876"/>
            <a:ext cx="7626524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Planejamento + Criação + Hospedagem</a:t>
            </a:r>
            <a:endParaRPr lang="en-US" sz="36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0DB4235-4FAF-49A6-9FF9-C87AB67BAC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18B03F-3B2D-4968-A244-266099745182}"/>
              </a:ext>
            </a:extLst>
          </p:cNvPr>
          <p:cNvSpPr txBox="1"/>
          <p:nvPr/>
        </p:nvSpPr>
        <p:spPr>
          <a:xfrm>
            <a:off x="1500429" y="3412745"/>
            <a:ext cx="6987789" cy="26517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Banco </a:t>
            </a:r>
            <a:r>
              <a:rPr lang="en-US" sz="2000" i="1" dirty="0">
                <a:solidFill>
                  <a:srgbClr val="F8607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tabelas </a:t>
            </a:r>
            <a:r>
              <a:rPr lang="en-US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status24horas, relatorio_diario, </a:t>
            </a:r>
            <a:r>
              <a:rPr lang="pt-BR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relatorio</a:t>
            </a:r>
            <a:r>
              <a:rPr lang="en-US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_mensal 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Conceitual</a:t>
            </a: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Lógico</a:t>
            </a: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Físico</a:t>
            </a: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Machine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0F1427-17BC-4249-AC52-72C63788EB32}"/>
              </a:ext>
            </a:extLst>
          </p:cNvPr>
          <p:cNvSpPr txBox="1"/>
          <p:nvPr/>
        </p:nvSpPr>
        <p:spPr>
          <a:xfrm>
            <a:off x="7842096" y="1875863"/>
            <a:ext cx="4068000" cy="4007608"/>
          </a:xfrm>
          <a:prstGeom prst="rect">
            <a:avLst/>
          </a:prstGeom>
          <a:solidFill>
            <a:srgbClr val="F74C67"/>
          </a:solidFill>
        </p:spPr>
        <p:txBody>
          <a:bodyPr wrap="square" rtlCol="0">
            <a:spAutoFit/>
          </a:bodyPr>
          <a:lstStyle/>
          <a:p>
            <a:pPr algn="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3813FF0-9D67-4B74-9119-F59DFE549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788" y="1940797"/>
            <a:ext cx="4127699" cy="3877740"/>
          </a:xfrm>
          <a:prstGeom prst="rect">
            <a:avLst/>
          </a:prstGeom>
          <a:ln w="12700">
            <a:noFill/>
          </a:ln>
          <a:effectLst>
            <a:outerShdw blurRad="152400" dist="38100" dir="8100000" algn="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27483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94F6E7D-94B8-4F39-AC21-9AC7F03A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36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7A09407-A638-4153-8500-BE88CB3B4348}"/>
              </a:ext>
            </a:extLst>
          </p:cNvPr>
          <p:cNvSpPr txBox="1"/>
          <p:nvPr/>
        </p:nvSpPr>
        <p:spPr>
          <a:xfrm>
            <a:off x="4245117" y="737090"/>
            <a:ext cx="3701765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Modelo Conceitual</a:t>
            </a:r>
            <a:endParaRPr lang="en-US" sz="36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0DB4235-4FAF-49A6-9FF9-C87AB67BAC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79BF65CA-9FDC-435A-A119-D619B4DA3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5578" y="2262009"/>
            <a:ext cx="9580844" cy="3049836"/>
          </a:xfrm>
          <a:prstGeom prst="rect">
            <a:avLst/>
          </a:prstGeom>
          <a:ln w="12700"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9002810-E5DD-4155-A254-1EC193920552}"/>
              </a:ext>
            </a:extLst>
          </p:cNvPr>
          <p:cNvSpPr txBox="1"/>
          <p:nvPr/>
        </p:nvSpPr>
        <p:spPr>
          <a:xfrm rot="5400000" flipV="1">
            <a:off x="-242199" y="3764068"/>
            <a:ext cx="3049838" cy="45719"/>
          </a:xfrm>
          <a:prstGeom prst="rect">
            <a:avLst/>
          </a:prstGeom>
          <a:solidFill>
            <a:srgbClr val="F74C67"/>
          </a:solidFill>
        </p:spPr>
        <p:txBody>
          <a:bodyPr wrap="square" rtlCol="0">
            <a:spAutoFit/>
          </a:bodyPr>
          <a:lstStyle/>
          <a:p>
            <a:pPr algn="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45723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94F6E7D-94B8-4F39-AC21-9AC7F03A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7A09407-A638-4153-8500-BE88CB3B4348}"/>
              </a:ext>
            </a:extLst>
          </p:cNvPr>
          <p:cNvSpPr txBox="1"/>
          <p:nvPr/>
        </p:nvSpPr>
        <p:spPr>
          <a:xfrm>
            <a:off x="4245117" y="761297"/>
            <a:ext cx="3701765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Modelo Lógico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0DB4235-4FAF-49A6-9FF9-C87AB67BAC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E02C8F7-DBA0-4088-BFAF-AD88BFD9C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b="22027"/>
          <a:stretch/>
        </p:blipFill>
        <p:spPr>
          <a:xfrm>
            <a:off x="1528995" y="2030619"/>
            <a:ext cx="9438810" cy="3101562"/>
          </a:xfrm>
          <a:prstGeom prst="rect">
            <a:avLst/>
          </a:prstGeom>
          <a:ln w="12700">
            <a:solidFill>
              <a:schemeClr val="bg1">
                <a:lumMod val="95000"/>
              </a:schemeClr>
            </a:solidFill>
          </a:ln>
          <a:effectLst>
            <a:outerShdw blurRad="152400" dist="38100" dir="8100000" algn="tr" rotWithShape="0">
              <a:prstClr val="black">
                <a:alpha val="15000"/>
              </a:prstClr>
            </a:outerShdw>
          </a:effec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864826-0646-489F-8D85-31647A540F32}"/>
              </a:ext>
            </a:extLst>
          </p:cNvPr>
          <p:cNvSpPr txBox="1"/>
          <p:nvPr/>
        </p:nvSpPr>
        <p:spPr>
          <a:xfrm rot="5400000">
            <a:off x="9394167" y="3558541"/>
            <a:ext cx="3101561" cy="45719"/>
          </a:xfrm>
          <a:prstGeom prst="rect">
            <a:avLst/>
          </a:prstGeom>
          <a:solidFill>
            <a:srgbClr val="F74C67"/>
          </a:solidFill>
        </p:spPr>
        <p:txBody>
          <a:bodyPr wrap="square" rtlCol="0">
            <a:spAutoFit/>
          </a:bodyPr>
          <a:lstStyle/>
          <a:p>
            <a:pPr algn="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8894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94F6E7D-94B8-4F39-AC21-9AC7F03A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36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7A09407-A638-4153-8500-BE88CB3B4348}"/>
              </a:ext>
            </a:extLst>
          </p:cNvPr>
          <p:cNvSpPr txBox="1"/>
          <p:nvPr/>
        </p:nvSpPr>
        <p:spPr>
          <a:xfrm>
            <a:off x="4245117" y="785216"/>
            <a:ext cx="3701765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Modelo Físico</a:t>
            </a:r>
            <a:endParaRPr lang="en-US" sz="36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0DB4235-4FAF-49A6-9FF9-C87AB67BAC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9002810-E5DD-4155-A254-1EC193920552}"/>
              </a:ext>
            </a:extLst>
          </p:cNvPr>
          <p:cNvSpPr txBox="1"/>
          <p:nvPr/>
        </p:nvSpPr>
        <p:spPr>
          <a:xfrm rot="5400000" flipV="1">
            <a:off x="-242199" y="3764068"/>
            <a:ext cx="3049838" cy="45719"/>
          </a:xfrm>
          <a:prstGeom prst="rect">
            <a:avLst/>
          </a:prstGeom>
          <a:solidFill>
            <a:srgbClr val="F74C67"/>
          </a:solidFill>
        </p:spPr>
        <p:txBody>
          <a:bodyPr wrap="square" rtlCol="0">
            <a:spAutoFit/>
          </a:bodyPr>
          <a:lstStyle/>
          <a:p>
            <a:pPr algn="r"/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E1D4B17-6100-4EF0-B5F3-1CFFC7502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5580" y="2262008"/>
            <a:ext cx="5165215" cy="30498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0D5C2BD-E579-4C5B-8C05-37EBD94F2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8229" y="2915870"/>
            <a:ext cx="4248191" cy="180920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49B1FB-7B7A-443C-853A-AA32781D391A}"/>
              </a:ext>
            </a:extLst>
          </p:cNvPr>
          <p:cNvSpPr txBox="1"/>
          <p:nvPr/>
        </p:nvSpPr>
        <p:spPr>
          <a:xfrm rot="5400000" flipV="1">
            <a:off x="5733627" y="3797612"/>
            <a:ext cx="1809203" cy="45719"/>
          </a:xfrm>
          <a:prstGeom prst="rect">
            <a:avLst/>
          </a:prstGeom>
          <a:solidFill>
            <a:srgbClr val="F74C67"/>
          </a:solidFill>
        </p:spPr>
        <p:txBody>
          <a:bodyPr wrap="square" rtlCol="0">
            <a:spAutoFit/>
          </a:bodyPr>
          <a:lstStyle/>
          <a:p>
            <a:pPr algn="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3663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7D021A8F-2724-485F-A84C-5A0968928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pic>
        <p:nvPicPr>
          <p:cNvPr id="1026" name="Picture 2" descr="Logo SENAI">
            <a:extLst>
              <a:ext uri="{FF2B5EF4-FFF2-40B4-BE49-F238E27FC236}">
                <a16:creationId xmlns:a16="http://schemas.microsoft.com/office/drawing/2014/main" id="{11D6E6CE-3F6B-4D28-93AE-E24E51D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" y="230398"/>
            <a:ext cx="3565451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C5E2B8-1C60-4FD7-851E-8C880E559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608" y="2487210"/>
            <a:ext cx="6716784" cy="1037226"/>
          </a:xfrm>
          <a:noFill/>
          <a:ln w="25400" cap="rnd">
            <a:noFill/>
          </a:ln>
          <a:effectLst/>
        </p:spPr>
        <p:txBody>
          <a:bodyPr>
            <a:normAutofit/>
          </a:bodyPr>
          <a:lstStyle/>
          <a:p>
            <a:r>
              <a:rPr lang="pt-BR" sz="48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INFRAESTRUTURA</a:t>
            </a:r>
            <a:endParaRPr lang="pt-BR" sz="4800" b="1" dirty="0">
              <a:solidFill>
                <a:srgbClr val="F74C67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762911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9E8DC41E-09F8-463D-BDC8-7F84E62ED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90416FC-6EBF-4DBA-8C0B-107E161F585F}"/>
              </a:ext>
            </a:extLst>
          </p:cNvPr>
          <p:cNvSpPr txBox="1"/>
          <p:nvPr/>
        </p:nvSpPr>
        <p:spPr>
          <a:xfrm>
            <a:off x="4480284" y="736155"/>
            <a:ext cx="3231432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Infraestrutura</a:t>
            </a:r>
            <a:endParaRPr lang="en-US" sz="3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A7E47E6-9470-4510-9CBF-B7C95B1FBFAE}"/>
              </a:ext>
            </a:extLst>
          </p:cNvPr>
          <p:cNvSpPr/>
          <p:nvPr/>
        </p:nvSpPr>
        <p:spPr>
          <a:xfrm>
            <a:off x="0" y="0"/>
            <a:ext cx="1052945" cy="955964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448143B-E460-4FEF-A05F-D420214FB337}"/>
              </a:ext>
            </a:extLst>
          </p:cNvPr>
          <p:cNvSpPr/>
          <p:nvPr/>
        </p:nvSpPr>
        <p:spPr>
          <a:xfrm>
            <a:off x="1288653" y="163883"/>
            <a:ext cx="477511" cy="443346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2A6A6DC-7888-4AD8-A29E-6AD6B6BC1EC2}"/>
              </a:ext>
            </a:extLst>
          </p:cNvPr>
          <p:cNvSpPr/>
          <p:nvPr/>
        </p:nvSpPr>
        <p:spPr>
          <a:xfrm>
            <a:off x="170585" y="1164127"/>
            <a:ext cx="209656" cy="206339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D529BA4-5A4A-4954-9C6B-1E30010C961D}"/>
              </a:ext>
            </a:extLst>
          </p:cNvPr>
          <p:cNvSpPr/>
          <p:nvPr/>
        </p:nvSpPr>
        <p:spPr>
          <a:xfrm>
            <a:off x="652244" y="1110531"/>
            <a:ext cx="116213" cy="107191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BFE16A-2F3C-4A89-944D-18ADE476C9B2}"/>
              </a:ext>
            </a:extLst>
          </p:cNvPr>
          <p:cNvSpPr txBox="1"/>
          <p:nvPr/>
        </p:nvSpPr>
        <p:spPr>
          <a:xfrm>
            <a:off x="1052945" y="2757909"/>
            <a:ext cx="4472072" cy="1323439"/>
          </a:xfrm>
          <a:prstGeom prst="rect">
            <a:avLst/>
          </a:prstGeom>
          <a:solidFill>
            <a:srgbClr val="F74C67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nossa 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infraestrutura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foi constituída por máquinas virtuais e servidores para assim ser feita a hospedagem do projeto.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E76D089-F064-4098-B39D-99CEA69C3DD5}"/>
              </a:ext>
            </a:extLst>
          </p:cNvPr>
          <p:cNvSpPr txBox="1"/>
          <p:nvPr/>
        </p:nvSpPr>
        <p:spPr>
          <a:xfrm>
            <a:off x="5804496" y="1887774"/>
            <a:ext cx="6108025" cy="308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Servidor local;</a:t>
            </a:r>
          </a:p>
          <a:p>
            <a:pPr marL="285750" indent="-285750">
              <a:lnSpc>
                <a:spcPct val="200000"/>
              </a:lnSpc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Servidor próprio;</a:t>
            </a:r>
          </a:p>
          <a:p>
            <a:pPr marL="285750" indent="-285750">
              <a:lnSpc>
                <a:spcPct val="200000"/>
              </a:lnSpc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Softwares Open Source;</a:t>
            </a:r>
          </a:p>
          <a:p>
            <a:pPr marL="285750" indent="-285750">
              <a:lnSpc>
                <a:spcPct val="200000"/>
              </a:lnSpc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Hospedagem das VMs (Virtual Machines);</a:t>
            </a:r>
          </a:p>
          <a:p>
            <a:pPr marL="285750" indent="-285750">
              <a:lnSpc>
                <a:spcPct val="200000"/>
              </a:lnSpc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Hospedagem do Projeto.</a:t>
            </a:r>
          </a:p>
        </p:txBody>
      </p:sp>
    </p:spTree>
    <p:extLst>
      <p:ext uri="{BB962C8B-B14F-4D97-AF65-F5344CB8AC3E}">
        <p14:creationId xmlns:p14="http://schemas.microsoft.com/office/powerpoint/2010/main" val="242636225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90416FC-6EBF-4DBA-8C0B-107E161F585F}"/>
              </a:ext>
            </a:extLst>
          </p:cNvPr>
          <p:cNvSpPr txBox="1"/>
          <p:nvPr/>
        </p:nvSpPr>
        <p:spPr>
          <a:xfrm>
            <a:off x="4891552" y="724135"/>
            <a:ext cx="2408895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Ambiente</a:t>
            </a:r>
            <a:endParaRPr lang="en-US" sz="3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A7E47E6-9470-4510-9CBF-B7C95B1FBFAE}"/>
              </a:ext>
            </a:extLst>
          </p:cNvPr>
          <p:cNvSpPr/>
          <p:nvPr/>
        </p:nvSpPr>
        <p:spPr>
          <a:xfrm>
            <a:off x="0" y="0"/>
            <a:ext cx="1052945" cy="955964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448143B-E460-4FEF-A05F-D420214FB337}"/>
              </a:ext>
            </a:extLst>
          </p:cNvPr>
          <p:cNvSpPr/>
          <p:nvPr/>
        </p:nvSpPr>
        <p:spPr>
          <a:xfrm>
            <a:off x="1288653" y="163883"/>
            <a:ext cx="477511" cy="443346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2A6A6DC-7888-4AD8-A29E-6AD6B6BC1EC2}"/>
              </a:ext>
            </a:extLst>
          </p:cNvPr>
          <p:cNvSpPr/>
          <p:nvPr/>
        </p:nvSpPr>
        <p:spPr>
          <a:xfrm>
            <a:off x="170585" y="1164127"/>
            <a:ext cx="209656" cy="206339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D529BA4-5A4A-4954-9C6B-1E30010C961D}"/>
              </a:ext>
            </a:extLst>
          </p:cNvPr>
          <p:cNvSpPr/>
          <p:nvPr/>
        </p:nvSpPr>
        <p:spPr>
          <a:xfrm>
            <a:off x="652244" y="1110531"/>
            <a:ext cx="116213" cy="107191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9C102B7-2250-4FC6-B5E7-5FD0D6975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40" t="1840" r="362" b="1773"/>
          <a:stretch/>
        </p:blipFill>
        <p:spPr>
          <a:xfrm>
            <a:off x="4899159" y="1683788"/>
            <a:ext cx="6880991" cy="3293309"/>
          </a:xfrm>
          <a:prstGeom prst="rect">
            <a:avLst/>
          </a:prstGeom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8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781F94B-5269-4DDF-8FFC-E5CDA0EF2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" t="16188" r="60938" b="1156"/>
          <a:stretch/>
        </p:blipFill>
        <p:spPr>
          <a:xfrm>
            <a:off x="4343090" y="3429000"/>
            <a:ext cx="4812977" cy="3065526"/>
          </a:xfrm>
          <a:prstGeom prst="rect">
            <a:avLst/>
          </a:prstGeom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AB57BE0-8B15-4223-8BE7-7F8D300BF4F6}"/>
              </a:ext>
            </a:extLst>
          </p:cNvPr>
          <p:cNvSpPr txBox="1"/>
          <p:nvPr/>
        </p:nvSpPr>
        <p:spPr>
          <a:xfrm>
            <a:off x="284740" y="2133607"/>
            <a:ext cx="4379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 procedimentos de hospedagem e criação das máquinas virtuais foi realizado em ambiente Linux.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FC3AF6-5A29-4F0E-96A3-C0535A431B51}"/>
              </a:ext>
            </a:extLst>
          </p:cNvPr>
          <p:cNvSpPr txBox="1"/>
          <p:nvPr/>
        </p:nvSpPr>
        <p:spPr>
          <a:xfrm>
            <a:off x="411850" y="4777861"/>
            <a:ext cx="3610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Utilizamos o AnyDesk para acessá-las remotamente.</a:t>
            </a: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37CA6A38-F04C-429F-BEA3-AE572A0CBADE}"/>
              </a:ext>
            </a:extLst>
          </p:cNvPr>
          <p:cNvSpPr/>
          <p:nvPr/>
        </p:nvSpPr>
        <p:spPr>
          <a:xfrm rot="8459241">
            <a:off x="9571709" y="6296130"/>
            <a:ext cx="4378037" cy="1123739"/>
          </a:xfrm>
          <a:prstGeom prst="triangle">
            <a:avLst/>
          </a:prstGeom>
          <a:solidFill>
            <a:srgbClr val="F74C67"/>
          </a:solidFill>
          <a:ln>
            <a:noFill/>
          </a:ln>
          <a:effectLst>
            <a:outerShdw blurRad="1524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AC26A2B-3964-4C4A-96DC-A9A2E8A180E3}"/>
              </a:ext>
            </a:extLst>
          </p:cNvPr>
          <p:cNvCxnSpPr/>
          <p:nvPr/>
        </p:nvCxnSpPr>
        <p:spPr>
          <a:xfrm>
            <a:off x="234924" y="3942414"/>
            <a:ext cx="3787025" cy="0"/>
          </a:xfrm>
          <a:prstGeom prst="line">
            <a:avLst/>
          </a:prstGeom>
          <a:ln w="38100">
            <a:solidFill>
              <a:srgbClr val="F74C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798209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94F6E7D-94B8-4F39-AC21-9AC7F03A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7A09407-A638-4153-8500-BE88CB3B4348}"/>
              </a:ext>
            </a:extLst>
          </p:cNvPr>
          <p:cNvSpPr txBox="1"/>
          <p:nvPr/>
        </p:nvSpPr>
        <p:spPr>
          <a:xfrm>
            <a:off x="3441492" y="726738"/>
            <a:ext cx="5324731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Tecnologias e Ferramentas</a:t>
            </a:r>
            <a:endParaRPr lang="en-US" sz="36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0DB4235-4FAF-49A6-9FF9-C87AB67BAC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8380" y="33919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8" name="Imagem 4" descr="Ícone&#10;&#10;Descrição gerada automaticamente">
            <a:extLst>
              <a:ext uri="{FF2B5EF4-FFF2-40B4-BE49-F238E27FC236}">
                <a16:creationId xmlns:a16="http://schemas.microsoft.com/office/drawing/2014/main" id="{6A86C14B-CC53-432D-9171-164990422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48147" y="5426439"/>
            <a:ext cx="811584" cy="822960"/>
          </a:xfrm>
          <a:prstGeom prst="rect">
            <a:avLst/>
          </a:prstGeom>
        </p:spPr>
      </p:pic>
      <p:pic>
        <p:nvPicPr>
          <p:cNvPr id="19" name="Imagem 5" descr="Diagrama&#10;&#10;Descrição gerada automaticamente">
            <a:extLst>
              <a:ext uri="{FF2B5EF4-FFF2-40B4-BE49-F238E27FC236}">
                <a16:creationId xmlns:a16="http://schemas.microsoft.com/office/drawing/2014/main" id="{F9F3B2CD-2217-45C7-AC50-E0B076638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76025" y="5426439"/>
            <a:ext cx="811539" cy="822960"/>
          </a:xfrm>
          <a:prstGeom prst="rect">
            <a:avLst/>
          </a:prstGeom>
        </p:spPr>
      </p:pic>
      <p:pic>
        <p:nvPicPr>
          <p:cNvPr id="20" name="Imagem 6" descr="Ícone&#10;&#10;Descrição gerada automaticamente">
            <a:extLst>
              <a:ext uri="{FF2B5EF4-FFF2-40B4-BE49-F238E27FC236}">
                <a16:creationId xmlns:a16="http://schemas.microsoft.com/office/drawing/2014/main" id="{7D3FE149-F80B-4B7D-94F0-4895CD650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103858" y="5440924"/>
            <a:ext cx="1048473" cy="822960"/>
          </a:xfrm>
          <a:prstGeom prst="rect">
            <a:avLst/>
          </a:prstGeom>
        </p:spPr>
      </p:pic>
      <p:pic>
        <p:nvPicPr>
          <p:cNvPr id="21" name="Imagem 7" descr="Uma imagem contendo luz&#10;&#10;Descrição gerada automaticamente">
            <a:extLst>
              <a:ext uri="{FF2B5EF4-FFF2-40B4-BE49-F238E27FC236}">
                <a16:creationId xmlns:a16="http://schemas.microsoft.com/office/drawing/2014/main" id="{B3F138A7-BD23-492B-8DBB-1E9AE1043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768625" y="5440924"/>
            <a:ext cx="835317" cy="82296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5C1520E-C1CE-4471-B819-D64718F68AD9}"/>
              </a:ext>
            </a:extLst>
          </p:cNvPr>
          <p:cNvSpPr txBox="1"/>
          <p:nvPr/>
        </p:nvSpPr>
        <p:spPr>
          <a:xfrm>
            <a:off x="504947" y="1928450"/>
            <a:ext cx="5486400" cy="1123712"/>
          </a:xfrm>
          <a:prstGeom prst="roundRect">
            <a:avLst/>
          </a:prstGeom>
          <a:solidFill>
            <a:srgbClr val="F9F9F9"/>
          </a:solidFill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pt-BR" sz="20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Acesso </a:t>
            </a:r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remoto </a:t>
            </a: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à </a:t>
            </a:r>
            <a:r>
              <a:rPr lang="pt-BR" sz="20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computadores pessoais e outros dispositivos que executam o aplicativo host</a:t>
            </a: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11F25EE-9C6B-44DB-AD50-4D54E35CD802}"/>
              </a:ext>
            </a:extLst>
          </p:cNvPr>
          <p:cNvSpPr txBox="1"/>
          <p:nvPr/>
        </p:nvSpPr>
        <p:spPr>
          <a:xfrm>
            <a:off x="504947" y="3824509"/>
            <a:ext cx="5486400" cy="987504"/>
          </a:xfrm>
          <a:prstGeom prst="roundRect">
            <a:avLst/>
          </a:prstGeom>
          <a:solidFill>
            <a:srgbClr val="F9F9F9"/>
          </a:solidFill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endParaRPr lang="pt-BR" sz="12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pt-BR" sz="20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mulação de terminal </a:t>
            </a:r>
            <a:r>
              <a:rPr lang="pt-BR" sz="200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gratuito e de código livre.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3C2B82A-0090-49F5-9969-A4F898AE694E}"/>
              </a:ext>
            </a:extLst>
          </p:cNvPr>
          <p:cNvSpPr txBox="1"/>
          <p:nvPr/>
        </p:nvSpPr>
        <p:spPr>
          <a:xfrm>
            <a:off x="6348473" y="1958966"/>
            <a:ext cx="5486400" cy="1089660"/>
          </a:xfrm>
          <a:prstGeom prst="roundRect">
            <a:avLst/>
          </a:prstGeom>
          <a:solidFill>
            <a:srgbClr val="F9F9F9"/>
          </a:solidFill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endParaRPr lang="pt-BR" sz="9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20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mplementação</a:t>
            </a:r>
            <a:r>
              <a:rPr lang="pt-BR" sz="200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X Window System para sistemas operacionais Microsoft Windows.</a:t>
            </a:r>
          </a:p>
          <a:p>
            <a:endParaRPr lang="pt-BR" sz="90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F3E7F4B-3F21-4B96-8291-FD55A268322B}"/>
              </a:ext>
            </a:extLst>
          </p:cNvPr>
          <p:cNvSpPr txBox="1"/>
          <p:nvPr/>
        </p:nvSpPr>
        <p:spPr>
          <a:xfrm>
            <a:off x="6348473" y="3756405"/>
            <a:ext cx="5486400" cy="1123712"/>
          </a:xfrm>
          <a:prstGeom prst="roundRect">
            <a:avLst/>
          </a:prstGeom>
          <a:solidFill>
            <a:srgbClr val="F9F9F9"/>
          </a:solidFill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endParaRPr lang="pt-BR" sz="9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pt-BR" sz="20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ransferência</a:t>
            </a:r>
            <a:r>
              <a:rPr lang="pt-BR" sz="200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segura de arquivos entre um computador local e um remoto.</a:t>
            </a:r>
          </a:p>
          <a:p>
            <a:endParaRPr lang="pt-BR" sz="90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EBB9782-BBB1-4144-B4CA-5EC1C41113A0}"/>
              </a:ext>
            </a:extLst>
          </p:cNvPr>
          <p:cNvSpPr txBox="1"/>
          <p:nvPr/>
        </p:nvSpPr>
        <p:spPr>
          <a:xfrm flipH="1">
            <a:off x="2561747" y="1599919"/>
            <a:ext cx="1372800" cy="442674"/>
          </a:xfrm>
          <a:prstGeom prst="roundRect">
            <a:avLst/>
          </a:prstGeom>
          <a:solidFill>
            <a:srgbClr val="F74C6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AnyDesk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2EE3557-069F-4245-9D04-42D377245478}"/>
              </a:ext>
            </a:extLst>
          </p:cNvPr>
          <p:cNvSpPr txBox="1"/>
          <p:nvPr/>
        </p:nvSpPr>
        <p:spPr>
          <a:xfrm flipH="1">
            <a:off x="2584497" y="3456844"/>
            <a:ext cx="1372800" cy="442674"/>
          </a:xfrm>
          <a:prstGeom prst="roundRect">
            <a:avLst/>
          </a:prstGeom>
          <a:solidFill>
            <a:srgbClr val="F74C6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Putty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735FCFE-CF87-4AD7-8EFE-2A9FA5F5A676}"/>
              </a:ext>
            </a:extLst>
          </p:cNvPr>
          <p:cNvSpPr txBox="1"/>
          <p:nvPr/>
        </p:nvSpPr>
        <p:spPr>
          <a:xfrm flipH="1">
            <a:off x="8506827" y="1596779"/>
            <a:ext cx="1372800" cy="442674"/>
          </a:xfrm>
          <a:prstGeom prst="roundRect">
            <a:avLst/>
          </a:prstGeom>
          <a:solidFill>
            <a:srgbClr val="F74C6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XMing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1EB9D5E-034B-464D-914E-078018BE725D}"/>
              </a:ext>
            </a:extLst>
          </p:cNvPr>
          <p:cNvSpPr txBox="1"/>
          <p:nvPr/>
        </p:nvSpPr>
        <p:spPr>
          <a:xfrm flipH="1">
            <a:off x="8506827" y="3456844"/>
            <a:ext cx="1372800" cy="442674"/>
          </a:xfrm>
          <a:prstGeom prst="roundRect">
            <a:avLst/>
          </a:prstGeom>
          <a:solidFill>
            <a:srgbClr val="F74C6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WinSCP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188F48A-25F2-4588-983E-C1068B8047E1}"/>
              </a:ext>
            </a:extLst>
          </p:cNvPr>
          <p:cNvCxnSpPr/>
          <p:nvPr/>
        </p:nvCxnSpPr>
        <p:spPr>
          <a:xfrm>
            <a:off x="3171410" y="6456218"/>
            <a:ext cx="5432532" cy="0"/>
          </a:xfrm>
          <a:prstGeom prst="line">
            <a:avLst/>
          </a:prstGeom>
          <a:ln w="38100">
            <a:solidFill>
              <a:srgbClr val="F74C6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5572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A7E47E6-9470-4510-9CBF-B7C95B1FBFAE}"/>
              </a:ext>
            </a:extLst>
          </p:cNvPr>
          <p:cNvSpPr/>
          <p:nvPr/>
        </p:nvSpPr>
        <p:spPr>
          <a:xfrm>
            <a:off x="11139055" y="0"/>
            <a:ext cx="1052945" cy="955964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448143B-E460-4FEF-A05F-D420214FB337}"/>
              </a:ext>
            </a:extLst>
          </p:cNvPr>
          <p:cNvSpPr/>
          <p:nvPr/>
        </p:nvSpPr>
        <p:spPr>
          <a:xfrm>
            <a:off x="10489371" y="163883"/>
            <a:ext cx="477511" cy="443346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2A6A6DC-7888-4AD8-A29E-6AD6B6BC1EC2}"/>
              </a:ext>
            </a:extLst>
          </p:cNvPr>
          <p:cNvSpPr/>
          <p:nvPr/>
        </p:nvSpPr>
        <p:spPr>
          <a:xfrm>
            <a:off x="11831423" y="1160104"/>
            <a:ext cx="209656" cy="206339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D529BA4-5A4A-4954-9C6B-1E30010C961D}"/>
              </a:ext>
            </a:extLst>
          </p:cNvPr>
          <p:cNvSpPr/>
          <p:nvPr/>
        </p:nvSpPr>
        <p:spPr>
          <a:xfrm>
            <a:off x="11454350" y="1106509"/>
            <a:ext cx="116213" cy="107191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8D6B61-9528-409A-A705-35BA672322B1}"/>
              </a:ext>
            </a:extLst>
          </p:cNvPr>
          <p:cNvSpPr txBox="1"/>
          <p:nvPr/>
        </p:nvSpPr>
        <p:spPr>
          <a:xfrm>
            <a:off x="2004201" y="2238444"/>
            <a:ext cx="2926080" cy="3360712"/>
          </a:xfrm>
          <a:prstGeom prst="roundRect">
            <a:avLst/>
          </a:prstGeom>
          <a:solidFill>
            <a:srgbClr val="F9F9F9"/>
          </a:solidFill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0" tIns="182880" rIns="182880" bIns="182880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 Volney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Raquel Moreira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 Lucia Ferreira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João Vitor Pedrozo </a:t>
            </a:r>
            <a:br>
              <a:rPr lang="pt-BR" sz="2000" dirty="0"/>
            </a:br>
            <a:r>
              <a:rPr lang="pt-BR" sz="2000" b="0" i="0" u="sng" dirty="0">
                <a:effectLst/>
              </a:rPr>
              <a:t>Kauan Victor</a:t>
            </a: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Luiz Paulo Pereira</a:t>
            </a:r>
            <a:endParaRPr lang="pt-BR" sz="2000" b="0" i="0" dirty="0">
              <a:effectLst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FC4C48-325E-45DE-9710-1E23A4440B61}"/>
              </a:ext>
            </a:extLst>
          </p:cNvPr>
          <p:cNvSpPr txBox="1"/>
          <p:nvPr/>
        </p:nvSpPr>
        <p:spPr>
          <a:xfrm>
            <a:off x="7256971" y="2238444"/>
            <a:ext cx="2926080" cy="3360712"/>
          </a:xfrm>
          <a:prstGeom prst="roundRect">
            <a:avLst/>
          </a:prstGeom>
          <a:solidFill>
            <a:srgbClr val="F9F9F9"/>
          </a:solidFill>
          <a:ln>
            <a:noFill/>
          </a:ln>
          <a:effectLst>
            <a:outerShdw blurRad="1524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0" tIns="182880" rIns="182880" bIns="182880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Artur Alves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Juan Victor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Caio Daniel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Igor Aldivan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Maurício Calassara</a:t>
            </a:r>
            <a:endParaRPr lang="pt-BR" sz="2000" b="0" i="0" dirty="0">
              <a:effectLst/>
            </a:endParaRPr>
          </a:p>
          <a:p>
            <a:pPr lvl="1">
              <a:lnSpc>
                <a:spcPct val="150000"/>
              </a:lnSpc>
              <a:buClr>
                <a:srgbClr val="F74C67"/>
              </a:buClr>
            </a:pPr>
            <a:r>
              <a:rPr lang="pt-BR" sz="2000" b="0" i="0" u="none" strike="noStrike" dirty="0"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Victor Oliveira</a:t>
            </a:r>
            <a:endParaRPr lang="pt-BR" sz="2000" b="0" i="0" u="none" strike="noStrike" dirty="0">
              <a:effectLst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A197022-8E21-47DD-8A8C-862C4ACBB0BE}"/>
              </a:ext>
            </a:extLst>
          </p:cNvPr>
          <p:cNvSpPr txBox="1"/>
          <p:nvPr/>
        </p:nvSpPr>
        <p:spPr>
          <a:xfrm flipH="1">
            <a:off x="7595889" y="1980953"/>
            <a:ext cx="2248251" cy="442674"/>
          </a:xfrm>
          <a:prstGeom prst="roundRect">
            <a:avLst/>
          </a:prstGeom>
          <a:solidFill>
            <a:srgbClr val="F74C67"/>
          </a:solidFill>
          <a:ln>
            <a:solidFill>
              <a:srgbClr val="E7E7E7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INFRAESTRUTURA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F5906F4-792D-4D61-8002-B530062643EB}"/>
              </a:ext>
            </a:extLst>
          </p:cNvPr>
          <p:cNvSpPr txBox="1"/>
          <p:nvPr/>
        </p:nvSpPr>
        <p:spPr>
          <a:xfrm flipH="1">
            <a:off x="2347864" y="1980953"/>
            <a:ext cx="2248249" cy="442674"/>
          </a:xfrm>
          <a:prstGeom prst="roundRect">
            <a:avLst/>
          </a:prstGeom>
          <a:solidFill>
            <a:srgbClr val="F74C67"/>
          </a:solidFill>
          <a:ln>
            <a:solidFill>
              <a:srgbClr val="E7E7E7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BANCO DE DADOS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639D0D6-3546-4989-9228-9EB50C889885}"/>
              </a:ext>
            </a:extLst>
          </p:cNvPr>
          <p:cNvSpPr txBox="1"/>
          <p:nvPr/>
        </p:nvSpPr>
        <p:spPr>
          <a:xfrm>
            <a:off x="3283420" y="729280"/>
            <a:ext cx="5617186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Equipes de Desenvolvimento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1625451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7D021A8F-2724-485F-A84C-5A0968928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pic>
        <p:nvPicPr>
          <p:cNvPr id="1026" name="Picture 2" descr="Logo SENAI">
            <a:extLst>
              <a:ext uri="{FF2B5EF4-FFF2-40B4-BE49-F238E27FC236}">
                <a16:creationId xmlns:a16="http://schemas.microsoft.com/office/drawing/2014/main" id="{11D6E6CE-3F6B-4D28-93AE-E24E51D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" y="230398"/>
            <a:ext cx="3565451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C5E2B8-1C60-4FD7-851E-8C880E559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5705" y="2487210"/>
            <a:ext cx="7480590" cy="1037226"/>
          </a:xfrm>
          <a:noFill/>
          <a:ln w="25400" cap="rnd">
            <a:noFill/>
          </a:ln>
          <a:effectLst/>
        </p:spPr>
        <p:txBody>
          <a:bodyPr>
            <a:noAutofit/>
          </a:bodyPr>
          <a:lstStyle/>
          <a:p>
            <a:r>
              <a:rPr lang="pt-BR" sz="48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CONSIDERAÇÕES FINAIS</a:t>
            </a:r>
            <a:endParaRPr lang="pt-BR" sz="4800" b="1" dirty="0">
              <a:solidFill>
                <a:srgbClr val="F74C67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411213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94F6E7D-94B8-4F39-AC21-9AC7F03A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330D07E-B89B-4A62-9266-94B68DACDE13}"/>
              </a:ext>
            </a:extLst>
          </p:cNvPr>
          <p:cNvSpPr txBox="1"/>
          <p:nvPr/>
        </p:nvSpPr>
        <p:spPr>
          <a:xfrm>
            <a:off x="4685490" y="708546"/>
            <a:ext cx="2821020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Superações</a:t>
            </a:r>
            <a:endParaRPr lang="en-US" sz="3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646B2A-7984-4C5D-9433-22050B2381CD}"/>
              </a:ext>
            </a:extLst>
          </p:cNvPr>
          <p:cNvSpPr txBox="1"/>
          <p:nvPr/>
        </p:nvSpPr>
        <p:spPr>
          <a:xfrm>
            <a:off x="2133857" y="2293088"/>
            <a:ext cx="79242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Enfrentamos </a:t>
            </a: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muitas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adversidades para finalizar o nosso trabalho, a maior delas sendo a pandemia. </a:t>
            </a: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Porém, conseguimos nos adaptar e superamos nossas expectativas, finalizando assim: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86A963-BCDB-4B5A-BCA8-037AA20B755F}"/>
              </a:ext>
            </a:extLst>
          </p:cNvPr>
          <p:cNvSpPr txBox="1"/>
          <p:nvPr/>
        </p:nvSpPr>
        <p:spPr>
          <a:xfrm>
            <a:off x="2133857" y="4015092"/>
            <a:ext cx="59557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74C67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funcionalidades básicas e essenciais;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Wingdings" panose="05000000000000000000" pitchFamily="2" charset="2"/>
              <a:buChar char="ü"/>
            </a:pPr>
            <a:r>
              <a:rPr lang="pt-BR" sz="20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Testes e protótipos;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Wingdings" panose="05000000000000000000" pitchFamily="2" charset="2"/>
              <a:buChar char="ü"/>
            </a:pP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sistema supervisório.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D992BCC-67B9-49D8-98A3-0BEAC04AD86A}"/>
              </a:ext>
            </a:extLst>
          </p:cNvPr>
          <p:cNvSpPr/>
          <p:nvPr/>
        </p:nvSpPr>
        <p:spPr>
          <a:xfrm>
            <a:off x="11139055" y="0"/>
            <a:ext cx="1052945" cy="955964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B1B9AC3-FE58-4B1E-95AF-42FA02A275C4}"/>
              </a:ext>
            </a:extLst>
          </p:cNvPr>
          <p:cNvSpPr/>
          <p:nvPr/>
        </p:nvSpPr>
        <p:spPr>
          <a:xfrm>
            <a:off x="10769600" y="1041757"/>
            <a:ext cx="596900" cy="646331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8C9A296-A7AB-451C-8677-0FD05A3435AC}"/>
              </a:ext>
            </a:extLst>
          </p:cNvPr>
          <p:cNvSpPr/>
          <p:nvPr/>
        </p:nvSpPr>
        <p:spPr>
          <a:xfrm>
            <a:off x="10491355" y="604544"/>
            <a:ext cx="278245" cy="262878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06988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7D021A8F-2724-485F-A84C-5A0968928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pic>
        <p:nvPicPr>
          <p:cNvPr id="1026" name="Picture 2" descr="Logo SENAI">
            <a:extLst>
              <a:ext uri="{FF2B5EF4-FFF2-40B4-BE49-F238E27FC236}">
                <a16:creationId xmlns:a16="http://schemas.microsoft.com/office/drawing/2014/main" id="{11D6E6CE-3F6B-4D28-93AE-E24E51D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" y="230398"/>
            <a:ext cx="3565451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C5E2B8-1C60-4FD7-851E-8C880E559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480" y="1794751"/>
            <a:ext cx="11641040" cy="1634247"/>
          </a:xfrm>
          <a:noFill/>
          <a:ln w="25400" cap="rnd">
            <a:noFill/>
          </a:ln>
          <a:effectLst/>
        </p:spPr>
        <p:txBody>
          <a:bodyPr>
            <a:normAutofit fontScale="90000"/>
          </a:bodyPr>
          <a:lstStyle/>
          <a:p>
            <a:r>
              <a:rPr lang="pt-BR" sz="53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PROJETO FINAL</a:t>
            </a:r>
            <a:br>
              <a:rPr lang="pt-BR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</a:br>
            <a:r>
              <a:rPr lang="pt-BR" sz="40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CURSO TÉCNICO DE DESENVOLVIMENTO DE SISTEMAS</a:t>
            </a:r>
            <a:endParaRPr lang="pt-BR" sz="4400" b="1" dirty="0">
              <a:solidFill>
                <a:srgbClr val="F74C67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4CAEBC9-C2AE-40A4-A0F3-FA3B08EE1FD2}"/>
              </a:ext>
            </a:extLst>
          </p:cNvPr>
          <p:cNvSpPr txBox="1"/>
          <p:nvPr/>
        </p:nvSpPr>
        <p:spPr>
          <a:xfrm>
            <a:off x="3215455" y="3749006"/>
            <a:ext cx="5761089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AGV + Sistema Supervisório</a:t>
            </a:r>
          </a:p>
        </p:txBody>
      </p:sp>
    </p:spTree>
    <p:extLst>
      <p:ext uri="{BB962C8B-B14F-4D97-AF65-F5344CB8AC3E}">
        <p14:creationId xmlns:p14="http://schemas.microsoft.com/office/powerpoint/2010/main" val="1453647944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0308AC77-7CD3-482D-9ACA-CE44E189F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330D07E-B89B-4A62-9266-94B68DACDE13}"/>
              </a:ext>
            </a:extLst>
          </p:cNvPr>
          <p:cNvSpPr txBox="1"/>
          <p:nvPr/>
        </p:nvSpPr>
        <p:spPr>
          <a:xfrm>
            <a:off x="791265" y="3105834"/>
            <a:ext cx="4563441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Repositório do Projeto</a:t>
            </a:r>
            <a:endParaRPr lang="en-US" sz="3600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F233C45-34EE-4E6C-B702-070EF493B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467" y="478366"/>
            <a:ext cx="5901268" cy="59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8117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17DF2026-61BF-4FD2-891F-DB8CEFA58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7A09407-A638-4153-8500-BE88CB3B4348}"/>
              </a:ext>
            </a:extLst>
          </p:cNvPr>
          <p:cNvSpPr txBox="1"/>
          <p:nvPr/>
        </p:nvSpPr>
        <p:spPr>
          <a:xfrm>
            <a:off x="4132839" y="761316"/>
            <a:ext cx="3926321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Agradecimentos</a:t>
            </a:r>
            <a:endParaRPr lang="en-US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30CA22-0B41-4122-A0E9-60A1991ED161}"/>
              </a:ext>
            </a:extLst>
          </p:cNvPr>
          <p:cNvSpPr txBox="1"/>
          <p:nvPr/>
        </p:nvSpPr>
        <p:spPr>
          <a:xfrm>
            <a:off x="1040229" y="2168965"/>
            <a:ext cx="10376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Agradecemos </a:t>
            </a:r>
            <a:r>
              <a:rPr lang="pt-BR" sz="200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aos </a:t>
            </a:r>
            <a:r>
              <a:rPr lang="pt-BR" sz="2000" b="1" i="0" u="none" strike="noStrike" dirty="0">
                <a:solidFill>
                  <a:srgbClr val="F74C6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estudantes da Mecânica </a:t>
            </a: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 iniciaram o projeto, realizando a prototipagem do robô, onde o mesmo foi continuado por nós, estudantes de Desenvolvimento. </a:t>
            </a:r>
          </a:p>
          <a:p>
            <a:endParaRPr lang="pt-BR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941D95-E9CB-4C73-99E7-A18ED849FEB5}"/>
              </a:ext>
            </a:extLst>
          </p:cNvPr>
          <p:cNvSpPr txBox="1"/>
          <p:nvPr/>
        </p:nvSpPr>
        <p:spPr>
          <a:xfrm>
            <a:off x="2840854" y="3428998"/>
            <a:ext cx="85758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Também agradecemos aos </a:t>
            </a:r>
            <a:r>
              <a:rPr lang="pt-BR" sz="2000" b="1" i="0" u="none" strike="noStrike" dirty="0">
                <a:solidFill>
                  <a:srgbClr val="F74C6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professores</a:t>
            </a: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que sempre estiveram nos acompanhando e ajudando ao longo da jornada,</a:t>
            </a:r>
            <a:r>
              <a:rPr lang="pt-BR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à </a:t>
            </a:r>
            <a:r>
              <a:rPr lang="pt-BR" sz="2000" b="1" i="0" u="none" strike="noStrike" dirty="0">
                <a:solidFill>
                  <a:srgbClr val="F74C6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Thunderatz</a:t>
            </a: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que foi de suprema ajuda para darmos início ao projeto e começar a traçar os planos e as decisões necessárias para a automação do AGV.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2000" dirty="0"/>
          </a:p>
        </p:txBody>
      </p:sp>
      <p:pic>
        <p:nvPicPr>
          <p:cNvPr id="9" name="Picture 2" descr="Logo SENAI">
            <a:extLst>
              <a:ext uri="{FF2B5EF4-FFF2-40B4-BE49-F238E27FC236}">
                <a16:creationId xmlns:a16="http://schemas.microsoft.com/office/drawing/2014/main" id="{B77ECA2B-1C0F-4BCF-93B8-5729A83C4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" y="230398"/>
            <a:ext cx="3565451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62608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9E8DC41E-09F8-463D-BDC8-7F84E62ED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90416FC-6EBF-4DBA-8C0B-107E161F585F}"/>
              </a:ext>
            </a:extLst>
          </p:cNvPr>
          <p:cNvSpPr txBox="1"/>
          <p:nvPr/>
        </p:nvSpPr>
        <p:spPr>
          <a:xfrm>
            <a:off x="4685490" y="700843"/>
            <a:ext cx="2821020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A Proposta</a:t>
            </a:r>
            <a:endParaRPr lang="en-US" sz="3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A7E47E6-9470-4510-9CBF-B7C95B1FBFAE}"/>
              </a:ext>
            </a:extLst>
          </p:cNvPr>
          <p:cNvSpPr/>
          <p:nvPr/>
        </p:nvSpPr>
        <p:spPr>
          <a:xfrm>
            <a:off x="0" y="0"/>
            <a:ext cx="1052945" cy="955964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448143B-E460-4FEF-A05F-D420214FB337}"/>
              </a:ext>
            </a:extLst>
          </p:cNvPr>
          <p:cNvSpPr/>
          <p:nvPr/>
        </p:nvSpPr>
        <p:spPr>
          <a:xfrm>
            <a:off x="1288653" y="163883"/>
            <a:ext cx="477511" cy="443346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2A6A6DC-7888-4AD8-A29E-6AD6B6BC1EC2}"/>
              </a:ext>
            </a:extLst>
          </p:cNvPr>
          <p:cNvSpPr/>
          <p:nvPr/>
        </p:nvSpPr>
        <p:spPr>
          <a:xfrm>
            <a:off x="170585" y="1164127"/>
            <a:ext cx="209656" cy="206339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D529BA4-5A4A-4954-9C6B-1E30010C961D}"/>
              </a:ext>
            </a:extLst>
          </p:cNvPr>
          <p:cNvSpPr/>
          <p:nvPr/>
        </p:nvSpPr>
        <p:spPr>
          <a:xfrm>
            <a:off x="652244" y="1110531"/>
            <a:ext cx="116213" cy="107191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8D6B61-9528-409A-A705-35BA672322B1}"/>
              </a:ext>
            </a:extLst>
          </p:cNvPr>
          <p:cNvSpPr txBox="1"/>
          <p:nvPr/>
        </p:nvSpPr>
        <p:spPr>
          <a:xfrm>
            <a:off x="4768493" y="1957459"/>
            <a:ext cx="5512481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caso saia da linha;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MOVIMENTAR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 uma velocidade constante, sempre seguindo a linha;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EVITAR</a:t>
            </a:r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pt-BR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ocorra</a:t>
            </a:r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choques contra os docentes,  estudantes e objetos de qualquer natureza;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SUPERVISIONAR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atividade dos sensores e do AGV através de um Sistema Supervisório.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B3BDB5-7D0F-4749-B487-997D1FA27C96}"/>
              </a:ext>
            </a:extLst>
          </p:cNvPr>
          <p:cNvSpPr/>
          <p:nvPr/>
        </p:nvSpPr>
        <p:spPr>
          <a:xfrm>
            <a:off x="329988" y="2643200"/>
            <a:ext cx="4108518" cy="1568334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Automação de um AGV com um sistema supervisório próprio, 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sendo os principais requisitos:</a:t>
            </a:r>
          </a:p>
        </p:txBody>
      </p:sp>
      <p:sp>
        <p:nvSpPr>
          <p:cNvPr id="21" name="Título 2">
            <a:extLst>
              <a:ext uri="{FF2B5EF4-FFF2-40B4-BE49-F238E27FC236}">
                <a16:creationId xmlns:a16="http://schemas.microsoft.com/office/drawing/2014/main" id="{FC40F68F-05DF-4EF8-BEDE-668B5991C650}"/>
              </a:ext>
            </a:extLst>
          </p:cNvPr>
          <p:cNvSpPr txBox="1">
            <a:spLocks/>
          </p:cNvSpPr>
          <p:nvPr/>
        </p:nvSpPr>
        <p:spPr>
          <a:xfrm>
            <a:off x="10200443" y="366917"/>
            <a:ext cx="1991557" cy="4756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INTRODUZINDO</a:t>
            </a:r>
          </a:p>
        </p:txBody>
      </p:sp>
    </p:spTree>
    <p:extLst>
      <p:ext uri="{BB962C8B-B14F-4D97-AF65-F5344CB8AC3E}">
        <p14:creationId xmlns:p14="http://schemas.microsoft.com/office/powerpoint/2010/main" val="114988474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7D021A8F-2724-485F-A84C-5A0968928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pic>
        <p:nvPicPr>
          <p:cNvPr id="1026" name="Picture 2" descr="Logo SENAI">
            <a:extLst>
              <a:ext uri="{FF2B5EF4-FFF2-40B4-BE49-F238E27FC236}">
                <a16:creationId xmlns:a16="http://schemas.microsoft.com/office/drawing/2014/main" id="{11D6E6CE-3F6B-4D28-93AE-E24E51D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" y="230398"/>
            <a:ext cx="3565451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C5E2B8-1C60-4FD7-851E-8C880E559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889" y="1794751"/>
            <a:ext cx="10466773" cy="1634247"/>
          </a:xfrm>
          <a:noFill/>
          <a:ln w="25400" cap="rnd">
            <a:noFill/>
          </a:ln>
          <a:effectLst/>
        </p:spPr>
        <p:txBody>
          <a:bodyPr>
            <a:normAutofit/>
          </a:bodyPr>
          <a:lstStyle/>
          <a:p>
            <a:r>
              <a:rPr lang="pt-BR" sz="48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PONTO DE PARTIDA</a:t>
            </a:r>
            <a:endParaRPr lang="pt-BR" sz="4800" b="1" dirty="0">
              <a:solidFill>
                <a:srgbClr val="F74C67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9975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94F6E7D-94B8-4F39-AC21-9AC7F03A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7A09407-A638-4153-8500-BE88CB3B4348}"/>
              </a:ext>
            </a:extLst>
          </p:cNvPr>
          <p:cNvSpPr txBox="1"/>
          <p:nvPr/>
        </p:nvSpPr>
        <p:spPr>
          <a:xfrm>
            <a:off x="4578778" y="682238"/>
            <a:ext cx="3034444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Planejamento</a:t>
            </a:r>
            <a:endParaRPr lang="en-US" sz="3600" dirty="0"/>
          </a:p>
        </p:txBody>
      </p:sp>
      <p:pic>
        <p:nvPicPr>
          <p:cNvPr id="10" name="Imagem 9" descr="Uma imagem contendo Ícone&#10;&#10;Descrição gerada automaticamente">
            <a:extLst>
              <a:ext uri="{FF2B5EF4-FFF2-40B4-BE49-F238E27FC236}">
                <a16:creationId xmlns:a16="http://schemas.microsoft.com/office/drawing/2014/main" id="{D98F6487-801F-41AF-8936-79F9FF572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41" y="4716173"/>
            <a:ext cx="2051850" cy="2051850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6657EF9D-B009-4F53-9B99-EF116D19F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070" y="4716173"/>
            <a:ext cx="2051850" cy="2051850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2DEAD47E-0C63-4D6F-906B-548BB7C77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20" y="4716174"/>
            <a:ext cx="2051849" cy="2051849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AD1010D2-4FA7-4265-BF71-9C6692827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97" y="2237883"/>
            <a:ext cx="10673544" cy="22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1599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94F6E7D-94B8-4F39-AC21-9AC7F03A1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29FF19-5B7A-4567-90E8-B872829728FE}"/>
              </a:ext>
            </a:extLst>
          </p:cNvPr>
          <p:cNvSpPr txBox="1"/>
          <p:nvPr/>
        </p:nvSpPr>
        <p:spPr>
          <a:xfrm>
            <a:off x="1884494" y="2377742"/>
            <a:ext cx="4667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Foi escolhida a metodologia </a:t>
            </a:r>
            <a:r>
              <a:rPr lang="en-US" sz="2000" b="1" dirty="0">
                <a:solidFill>
                  <a:srgbClr val="F74C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Scrum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desenvolver o projeto, porque: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A09407-A638-4153-8500-BE88CB3B4348}"/>
              </a:ext>
            </a:extLst>
          </p:cNvPr>
          <p:cNvSpPr txBox="1"/>
          <p:nvPr/>
        </p:nvSpPr>
        <p:spPr>
          <a:xfrm>
            <a:off x="4685490" y="699193"/>
            <a:ext cx="2821020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Metodologia</a:t>
            </a:r>
            <a:endParaRPr lang="en-US" sz="28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0DB4235-4FAF-49A6-9FF9-C87AB67BAC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Imagem 4" descr="Linha do tempo&#10;&#10;Descrição gerada automaticamente com confiança média">
            <a:extLst>
              <a:ext uri="{FF2B5EF4-FFF2-40B4-BE49-F238E27FC236}">
                <a16:creationId xmlns:a16="http://schemas.microsoft.com/office/drawing/2014/main" id="{72465C0A-45C6-45CC-8ECD-1FBF264B6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88" y="2494807"/>
            <a:ext cx="5049082" cy="3195122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18B03F-3B2D-4968-A244-266099745182}"/>
              </a:ext>
            </a:extLst>
          </p:cNvPr>
          <p:cNvSpPr txBox="1"/>
          <p:nvPr/>
        </p:nvSpPr>
        <p:spPr>
          <a:xfrm>
            <a:off x="1884494" y="3397368"/>
            <a:ext cx="35131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Metodologia ágil;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Familiaridade;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Organização;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Otimização de tempo</a:t>
            </a:r>
            <a:r>
              <a:rPr lang="en-US" sz="2000" dirty="0"/>
              <a:t>;</a:t>
            </a:r>
          </a:p>
          <a:p>
            <a:pPr marL="285750" indent="-285750">
              <a:buClr>
                <a:srgbClr val="F74C67"/>
              </a:buClr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440663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52878B31-9FD4-4CB7-B3F1-A39FC2968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901E206-ACFB-4119-AD3F-80ADA7EC2921}"/>
              </a:ext>
            </a:extLst>
          </p:cNvPr>
          <p:cNvSpPr txBox="1"/>
          <p:nvPr/>
        </p:nvSpPr>
        <p:spPr>
          <a:xfrm>
            <a:off x="4627104" y="726726"/>
            <a:ext cx="2937791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Tecnologias</a:t>
            </a:r>
            <a:endParaRPr lang="en-US" sz="36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04C7095-1317-4F4A-9680-E30E7AAE5F8F}"/>
              </a:ext>
            </a:extLst>
          </p:cNvPr>
          <p:cNvSpPr txBox="1"/>
          <p:nvPr/>
        </p:nvSpPr>
        <p:spPr>
          <a:xfrm>
            <a:off x="1761963" y="2252061"/>
            <a:ext cx="46313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seguintes tecnologias foram utilizadas para o projeto: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0815804-3882-4051-A12B-047407FA8144}"/>
              </a:ext>
            </a:extLst>
          </p:cNvPr>
          <p:cNvSpPr txBox="1"/>
          <p:nvPr/>
        </p:nvSpPr>
        <p:spPr>
          <a:xfrm>
            <a:off x="1761963" y="3414238"/>
            <a:ext cx="4631398" cy="224676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Node.js;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TypeScript;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Swagger;</a:t>
            </a:r>
          </a:p>
          <a:p>
            <a:pPr marL="285750" indent="-28575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Clr>
                <a:srgbClr val="F74C67"/>
              </a:buClr>
              <a:buSzPct val="150000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 Code;</a:t>
            </a:r>
          </a:p>
          <a:p>
            <a:pPr marL="285750" indent="-28575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 do Arduino;</a:t>
            </a:r>
          </a:p>
          <a:p>
            <a:pPr marL="285750" indent="-28575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rgbClr val="F74C67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ESP8266.</a:t>
            </a:r>
          </a:p>
          <a:p>
            <a:pPr marL="285750" indent="-285750">
              <a:buClr>
                <a:srgbClr val="F74C67"/>
              </a:buCl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3" name="Imagem 7">
            <a:extLst>
              <a:ext uri="{FF2B5EF4-FFF2-40B4-BE49-F238E27FC236}">
                <a16:creationId xmlns:a16="http://schemas.microsoft.com/office/drawing/2014/main" id="{C1E659EA-FA17-4684-A661-34D517CA7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" r="84" b="-4"/>
          <a:stretch/>
        </p:blipFill>
        <p:spPr>
          <a:xfrm>
            <a:off x="9089064" y="3586935"/>
            <a:ext cx="1183201" cy="118443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4" name="Imagem 10" descr="Logotipo, Ícone, nome da empresa&#10;&#10;Descrição gerada automaticamente">
            <a:extLst>
              <a:ext uri="{FF2B5EF4-FFF2-40B4-BE49-F238E27FC236}">
                <a16:creationId xmlns:a16="http://schemas.microsoft.com/office/drawing/2014/main" id="{850B57A5-90D2-4263-8D4A-52852349C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" r="9" b="9"/>
          <a:stretch/>
        </p:blipFill>
        <p:spPr>
          <a:xfrm>
            <a:off x="7170742" y="3701263"/>
            <a:ext cx="954784" cy="955780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14FBDF71-57E6-47E7-9C10-E49D7B4A5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914" y="5154787"/>
            <a:ext cx="1012441" cy="1012441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1F189B0-5E76-4A8E-816B-781CFECAAA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0742" y="2099784"/>
            <a:ext cx="1012441" cy="1012441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4507A775-4F33-4ECE-876D-42A7CB7519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63765" y="5244108"/>
            <a:ext cx="833798" cy="833798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BABEA2C7-8D14-4230-B360-9B10B11C1F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4389" y="2203952"/>
            <a:ext cx="1183202" cy="804104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753049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ChannelId xmlns="d74a4d27-0bad-48e5-bb71-e250c14958d2" xsi:nil="true"/>
    <Math_Settings xmlns="d74a4d27-0bad-48e5-bb71-e250c14958d2" xsi:nil="true"/>
    <Distribution_Groups xmlns="d74a4d27-0bad-48e5-bb71-e250c14958d2" xsi:nil="true"/>
    <LMS_Mappings xmlns="d74a4d27-0bad-48e5-bb71-e250c14958d2" xsi:nil="true"/>
    <Invited_Students xmlns="d74a4d27-0bad-48e5-bb71-e250c14958d2" xsi:nil="true"/>
    <Is_Collaboration_Space_Locked xmlns="d74a4d27-0bad-48e5-bb71-e250c14958d2" xsi:nil="true"/>
    <Teams_Channel_Section_Location xmlns="d74a4d27-0bad-48e5-bb71-e250c14958d2" xsi:nil="true"/>
    <Templates xmlns="d74a4d27-0bad-48e5-bb71-e250c14958d2" xsi:nil="true"/>
    <Self_Registration_Enabled xmlns="d74a4d27-0bad-48e5-bb71-e250c14958d2" xsi:nil="true"/>
    <Teachers xmlns="d74a4d27-0bad-48e5-bb71-e250c14958d2">
      <UserInfo>
        <DisplayName/>
        <AccountId xsi:nil="true"/>
        <AccountType/>
      </UserInfo>
    </Teachers>
    <Student_Groups xmlns="d74a4d27-0bad-48e5-bb71-e250c14958d2">
      <UserInfo>
        <DisplayName/>
        <AccountId xsi:nil="true"/>
        <AccountType/>
      </UserInfo>
    </Student_Groups>
    <AppVersion xmlns="d74a4d27-0bad-48e5-bb71-e250c14958d2" xsi:nil="true"/>
    <NotebookType xmlns="d74a4d27-0bad-48e5-bb71-e250c14958d2" xsi:nil="true"/>
    <CultureName xmlns="d74a4d27-0bad-48e5-bb71-e250c14958d2" xsi:nil="true"/>
    <Students xmlns="d74a4d27-0bad-48e5-bb71-e250c14958d2">
      <UserInfo>
        <DisplayName/>
        <AccountId xsi:nil="true"/>
        <AccountType/>
      </UserInfo>
    </Students>
    <Invited_Teachers xmlns="d74a4d27-0bad-48e5-bb71-e250c14958d2" xsi:nil="true"/>
    <IsNotebookLocked xmlns="d74a4d27-0bad-48e5-bb71-e250c14958d2" xsi:nil="true"/>
    <DefaultSectionNames xmlns="d74a4d27-0bad-48e5-bb71-e250c14958d2" xsi:nil="true"/>
    <Has_Teacher_Only_SectionGroup xmlns="d74a4d27-0bad-48e5-bb71-e250c14958d2" xsi:nil="true"/>
    <FolderType xmlns="d74a4d27-0bad-48e5-bb71-e250c14958d2" xsi:nil="true"/>
    <Owner xmlns="d74a4d27-0bad-48e5-bb71-e250c14958d2">
      <UserInfo>
        <DisplayName/>
        <AccountId xsi:nil="true"/>
        <AccountType/>
      </UserInfo>
    </Owner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5097B824A0EEB498028C82A527780CA" ma:contentTypeVersion="34" ma:contentTypeDescription="Crie um novo documento." ma:contentTypeScope="" ma:versionID="732d567a0f9f233a0b71183171f5d9f3">
  <xsd:schema xmlns:xsd="http://www.w3.org/2001/XMLSchema" xmlns:xs="http://www.w3.org/2001/XMLSchema" xmlns:p="http://schemas.microsoft.com/office/2006/metadata/properties" xmlns:ns2="d74a4d27-0bad-48e5-bb71-e250c14958d2" xmlns:ns3="5decb7d1-c04d-493d-8a12-ffb8af9e8564" targetNamespace="http://schemas.microsoft.com/office/2006/metadata/properties" ma:root="true" ma:fieldsID="05d004f0c5d7cda9433c3913394c9e5e" ns2:_="" ns3:_="">
    <xsd:import namespace="d74a4d27-0bad-48e5-bb71-e250c14958d2"/>
    <xsd:import namespace="5decb7d1-c04d-493d-8a12-ffb8af9e85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a4d27-0bad-48e5-bb71-e250c14958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NotebookType" ma:index="20" nillable="true" ma:displayName="Notebook Type" ma:internalName="NotebookType">
      <xsd:simpleType>
        <xsd:restriction base="dms:Text"/>
      </xsd:simpleType>
    </xsd:element>
    <xsd:element name="FolderType" ma:index="21" nillable="true" ma:displayName="Folder Type" ma:internalName="FolderType">
      <xsd:simpleType>
        <xsd:restriction base="dms:Text"/>
      </xsd:simpleType>
    </xsd:element>
    <xsd:element name="CultureName" ma:index="22" nillable="true" ma:displayName="Culture Name" ma:internalName="CultureName">
      <xsd:simpleType>
        <xsd:restriction base="dms:Text"/>
      </xsd:simpleType>
    </xsd:element>
    <xsd:element name="AppVersion" ma:index="23" nillable="true" ma:displayName="App Version" ma:internalName="AppVersion">
      <xsd:simpleType>
        <xsd:restriction base="dms:Text"/>
      </xsd:simpleType>
    </xsd:element>
    <xsd:element name="TeamsChannelId" ma:index="24" nillable="true" ma:displayName="Teams Channel Id" ma:internalName="TeamsChannelId">
      <xsd:simpleType>
        <xsd:restriction base="dms:Text"/>
      </xsd:simpleType>
    </xsd:element>
    <xsd:element name="Owner" ma:index="2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6" nillable="true" ma:displayName="Math Settings" ma:internalName="Math_Settings">
      <xsd:simpleType>
        <xsd:restriction base="dms:Text"/>
      </xsd:simpleType>
    </xsd:element>
    <xsd:element name="DefaultSectionNames" ma:index="2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8" nillable="true" ma:displayName="Is Collaboration Space Locked" ma:internalName="Is_Collaboration_Space_Locked">
      <xsd:simpleType>
        <xsd:restriction base="dms:Boolean"/>
      </xsd:simpleType>
    </xsd:element>
    <xsd:element name="IsNotebookLocked" ma:index="39" nillable="true" ma:displayName="Is Notebook Locked" ma:internalName="IsNotebookLocked">
      <xsd:simpleType>
        <xsd:restriction base="dms:Boolean"/>
      </xsd:simpleType>
    </xsd:element>
    <xsd:element name="Teams_Channel_Section_Location" ma:index="40" nillable="true" ma:displayName="Teams Channel Section Location" ma:internalName="Teams_Channel_Section_Location">
      <xsd:simpleType>
        <xsd:restriction base="dms:Text"/>
      </xsd:simpleType>
    </xsd:element>
    <xsd:element name="MediaLengthInSeconds" ma:index="4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ecb7d1-c04d-493d-8a12-ffb8af9e856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04FBCA-A813-4571-89E7-AFBF8737B277}">
  <ds:schemaRefs>
    <ds:schemaRef ds:uri="d74a4d27-0bad-48e5-bb71-e250c14958d2"/>
    <ds:schemaRef ds:uri="f48753f7-3bbb-427c-9401-031834e365f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D330A0-6715-4461-A484-729E92004F41}">
  <ds:schemaRefs>
    <ds:schemaRef ds:uri="5decb7d1-c04d-493d-8a12-ffb8af9e8564"/>
    <ds:schemaRef ds:uri="d74a4d27-0bad-48e5-bb71-e250c14958d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2C0D0AC-F986-4343-A584-A6A03F7534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</TotalTime>
  <Words>851</Words>
  <Application>Microsoft Office PowerPoint</Application>
  <PresentationFormat>Widescreen</PresentationFormat>
  <Paragraphs>176</Paragraphs>
  <Slides>33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Franklin Gothic Book</vt:lpstr>
      <vt:lpstr>Franklin Gothic Demi</vt:lpstr>
      <vt:lpstr>Open Sans</vt:lpstr>
      <vt:lpstr>Wingdings</vt:lpstr>
      <vt:lpstr>Tema do Office</vt:lpstr>
      <vt:lpstr>PROJETO FINAL CURSO TÉCNICO DE DESENVOLVIMENTO DE SISTEMAS</vt:lpstr>
      <vt:lpstr>Apresentação do PowerPoint</vt:lpstr>
      <vt:lpstr>Apresentação do PowerPoint</vt:lpstr>
      <vt:lpstr>Apresentação do PowerPoint</vt:lpstr>
      <vt:lpstr>Apresentação do PowerPoint</vt:lpstr>
      <vt:lpstr>PONTO DE PARTIDA</vt:lpstr>
      <vt:lpstr>Apresentação do PowerPoint</vt:lpstr>
      <vt:lpstr>Apresentação do PowerPoint</vt:lpstr>
      <vt:lpstr>Apresentação do PowerPoint</vt:lpstr>
      <vt:lpstr>DESENVOLVIMENTO</vt:lpstr>
      <vt:lpstr>Apresentação do PowerPoint</vt:lpstr>
      <vt:lpstr>Apresentação do PowerPoint</vt:lpstr>
      <vt:lpstr>Apresentação do PowerPoint</vt:lpstr>
      <vt:lpstr>SISTEMA SUPERVISÓRIO</vt:lpstr>
      <vt:lpstr>Apresentação do PowerPoint</vt:lpstr>
      <vt:lpstr>Apresentação do PowerPoint</vt:lpstr>
      <vt:lpstr>INTERFACE</vt:lpstr>
      <vt:lpstr>Apresentação do PowerPoint</vt:lpstr>
      <vt:lpstr>Apresentação do PowerPoint</vt:lpstr>
      <vt:lpstr>Apresentação do PowerPoint</vt:lpstr>
      <vt:lpstr>BANCO DE DADOS</vt:lpstr>
      <vt:lpstr>Apresentação do PowerPoint</vt:lpstr>
      <vt:lpstr>Apresentação do PowerPoint</vt:lpstr>
      <vt:lpstr>Apresentação do PowerPoint</vt:lpstr>
      <vt:lpstr>Apresentação do PowerPoint</vt:lpstr>
      <vt:lpstr>INFRAESTRUTURA</vt:lpstr>
      <vt:lpstr>Apresentação do PowerPoint</vt:lpstr>
      <vt:lpstr>Apresentação do PowerPoint</vt:lpstr>
      <vt:lpstr>Apresentação do PowerPoint</vt:lpstr>
      <vt:lpstr>CONSIDERAÇÕES FINAIS</vt:lpstr>
      <vt:lpstr>Apresentação do PowerPoint</vt:lpstr>
      <vt:lpstr>PROJETO FINAL CURSO TÉCNICO DE DESENVOLVIMENTO DE SISTEMAS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Supervisório Frontend</dc:title>
  <dc:creator>Jose Carlos</dc:creator>
  <cp:lastModifiedBy>Guilherme Cunha</cp:lastModifiedBy>
  <cp:revision>76</cp:revision>
  <dcterms:created xsi:type="dcterms:W3CDTF">2021-07-05T15:51:04Z</dcterms:created>
  <dcterms:modified xsi:type="dcterms:W3CDTF">2021-07-20T18:52:39Z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0x01010035097B824A0EEB498028C82A527780CA</vt:lpwstr>
  </property>
</Properties>
</file>